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76" r:id="rId5"/>
    <p:sldId id="257" r:id="rId6"/>
    <p:sldId id="271" r:id="rId7"/>
    <p:sldId id="277" r:id="rId8"/>
    <p:sldId id="270" r:id="rId9"/>
    <p:sldId id="272" r:id="rId10"/>
    <p:sldId id="260" r:id="rId11"/>
    <p:sldId id="280" r:id="rId12"/>
    <p:sldId id="281" r:id="rId13"/>
    <p:sldId id="278" r:id="rId14"/>
    <p:sldId id="262" r:id="rId15"/>
    <p:sldId id="258" r:id="rId16"/>
    <p:sldId id="259" r:id="rId17"/>
    <p:sldId id="264" r:id="rId18"/>
    <p:sldId id="261" r:id="rId19"/>
    <p:sldId id="263" r:id="rId20"/>
    <p:sldId id="265" r:id="rId21"/>
    <p:sldId id="266" r:id="rId22"/>
    <p:sldId id="267" r:id="rId23"/>
    <p:sldId id="268" r:id="rId24"/>
    <p:sldId id="269" r:id="rId25"/>
    <p:sldId id="279" r:id="rId26"/>
    <p:sldId id="282" r:id="rId27"/>
    <p:sldId id="283" r:id="rId28"/>
    <p:sldId id="284" r:id="rId29"/>
    <p:sldId id="285" r:id="rId30"/>
    <p:sldId id="336" r:id="rId31"/>
    <p:sldId id="33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35" r:id="rId42"/>
    <p:sldId id="296" r:id="rId43"/>
    <p:sldId id="297" r:id="rId44"/>
    <p:sldId id="298" r:id="rId45"/>
    <p:sldId id="299" r:id="rId46"/>
    <p:sldId id="300" r:id="rId47"/>
    <p:sldId id="332" r:id="rId48"/>
    <p:sldId id="333" r:id="rId49"/>
    <p:sldId id="302" r:id="rId50"/>
    <p:sldId id="303" r:id="rId51"/>
    <p:sldId id="304" r:id="rId52"/>
    <p:sldId id="305" r:id="rId53"/>
    <p:sldId id="306" r:id="rId54"/>
    <p:sldId id="307" r:id="rId55"/>
    <p:sldId id="334" r:id="rId56"/>
    <p:sldId id="309" r:id="rId57"/>
    <p:sldId id="308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41" r:id="rId81"/>
    <p:sldId id="338" r:id="rId82"/>
    <p:sldId id="339" r:id="rId83"/>
    <p:sldId id="340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9" r:id="rId98"/>
    <p:sldId id="360" r:id="rId99"/>
    <p:sldId id="355" r:id="rId100"/>
    <p:sldId id="356" r:id="rId101"/>
    <p:sldId id="361" r:id="rId102"/>
    <p:sldId id="362" r:id="rId103"/>
    <p:sldId id="357" r:id="rId104"/>
    <p:sldId id="358" r:id="rId105"/>
    <p:sldId id="363" r:id="rId106"/>
    <p:sldId id="364" r:id="rId107"/>
    <p:sldId id="365" r:id="rId108"/>
    <p:sldId id="366" r:id="rId109"/>
    <p:sldId id="367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>
      <p:cViewPr varScale="1">
        <p:scale>
          <a:sx n="103" d="100"/>
          <a:sy n="103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EF9C-211A-BBC2-0B48-5748DA44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706B5-0D91-6B17-FA79-CC8A44353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C9D39-3039-E825-D0D7-88E180E4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C8E7B-0A2C-D427-CFCB-2CC461BD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EB06E-887D-4FE9-D4EC-5E3EA629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7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E3FB-7854-9176-1F1E-1D06A4CB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02C22-3635-FBEB-5C7C-F2BD2C60C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2332-C8EC-3B94-5751-C61F04307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A04B-45C8-7456-1BA7-ABF830408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6CC5-D9EE-2C90-350B-9EDF3EDF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BB0D8-20AC-7DDE-538D-DB700775C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7560C-4C60-40D2-B5AF-D3C448B56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168B-1DC4-3012-AB06-211E324C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DAA8D-B176-BE55-C79E-0395124D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29230-413D-4C05-E3A9-7303BE48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04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347A-7D4F-F159-CF5D-9ABF788E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50487-CACE-32C5-4F68-6265D22E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7EB97-C3B2-06D8-06C7-EFB7D61C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F076F-BAD5-BF85-35FB-A9CC7D8E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53A4-E24F-E55E-7B3D-1F5E3A89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86A9-DB5C-ECEC-B5C6-B703EBEA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FB313-D398-461C-349D-AF44B4787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07AAD-CAF1-E2F0-7823-B7CC8910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8C1EE-A42B-6A36-3700-8D9436FC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DF340-F17C-AD9B-25A4-D9A2FDAB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1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6815-639E-E8B8-4EA4-57E642A8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B21D-3CB6-82A6-55F3-53B4C6C55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FA427-6479-418F-1F31-B71F36E01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E807D-8F92-148E-48F2-61EB9B41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9FCA1-8D19-948C-EBA2-1765D374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97FCA-0F0A-8785-A7B6-45A0F808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0627-3E08-3B0E-EBC9-2A69C46E0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4DC90-7C3F-7C69-8521-0305B1C8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5D420-3254-D8EF-0AC5-7AEE7B550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A9EF1-004B-89F9-0350-5B2E1DD11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2A095-5D91-1ED6-CDF4-B4B0D4351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DF7B1-410F-BE97-C74F-044C1CAF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96F27-3095-5EDA-F552-939BBDFE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FB6D5F-B382-657B-3D61-496AC4B1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4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49CE-F912-DD9B-46AB-45F0D6A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4D658-02D7-0947-39AF-0335083F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A134E-10D4-FCD3-94EF-02195741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CCE1-D282-913A-CECA-7D3982BF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04F3E-DBF0-412C-98E3-62314E19C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C11AF-AF2E-5488-48E8-D6391679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80B88-52B2-27D1-5FE5-604D8395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509B-6E78-3FB9-BF41-E6CE897E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5F82-8AB6-81FB-3E81-AA744E37A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B4ACE-BFE5-CBEF-3A46-00E8F2059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F74DE-367B-07EC-7858-1F2193B7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B0082-FD3B-4ECF-32F3-74B28541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5E5A2-5EBE-D591-2171-EAD62CC3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8913-EA00-978D-18ED-195F365F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532A7-DBF9-736B-9620-324B6C091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358C4-E792-1AC3-4844-6659711D4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03CC9-C464-3828-E3D4-28733FD6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E56C-9621-DF18-2AAA-FD8F1FAA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D4945-A63C-C567-48F4-68D21190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ED61D4-A91B-1D31-0629-4DE20ABF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DAF10-208F-3833-B2A7-220811529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8411-B006-771B-A87E-253AF70AF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8191E8-33BC-D741-B7D8-D2509E03635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503BE-74E1-4B8A-9644-0B4599B44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EB45-32A9-D1DD-262C-B0FC486F4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37F448-7353-1640-9D1B-A220C39E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diagrams.net/#G160A9dS0rofL1ECgT9v0Bt_dTWmPT3JiW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D894-B365-7686-E7FC-6E2C7A9BA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AMIC by Bayes by Backprop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878F2-0A2B-4F84-1EED-6471E6AB4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Leon King</a:t>
            </a:r>
          </a:p>
        </p:txBody>
      </p:sp>
    </p:spTree>
    <p:extLst>
      <p:ext uri="{BB962C8B-B14F-4D97-AF65-F5344CB8AC3E}">
        <p14:creationId xmlns:p14="http://schemas.microsoft.com/office/powerpoint/2010/main" val="112668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A0DF-1F43-B2E4-5383-C6DF369F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53327"/>
          </a:xfrm>
        </p:spPr>
        <p:txBody>
          <a:bodyPr/>
          <a:lstStyle/>
          <a:p>
            <a:r>
              <a:rPr lang="en-US" dirty="0"/>
              <a:t>Training objects: mini beta-ELBO with p1 and p3 regularization terms </a:t>
            </a:r>
          </a:p>
        </p:txBody>
      </p:sp>
      <p:pic>
        <p:nvPicPr>
          <p:cNvPr id="5" name="Picture 4" descr="A close up of a symbol&#10;&#10;AI-generated content may be incorrect.">
            <a:extLst>
              <a:ext uri="{FF2B5EF4-FFF2-40B4-BE49-F238E27FC236}">
                <a16:creationId xmlns:a16="http://schemas.microsoft.com/office/drawing/2014/main" id="{4119CDEB-F50A-8215-69B6-805509B1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8452"/>
            <a:ext cx="9308609" cy="1409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09C9D-414E-FDA2-55A8-00488CE26075}"/>
              </a:ext>
            </a:extLst>
          </p:cNvPr>
          <p:cNvSpPr txBox="1"/>
          <p:nvPr/>
        </p:nvSpPr>
        <p:spPr>
          <a:xfrm>
            <a:off x="247136" y="3908275"/>
            <a:ext cx="11516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NLL: likelihood data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KL: measure the difference between true posterior and approximate posterior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Beta: linear anneal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171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9D9F-63EB-5BA6-7336-D12AB903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6" y="1837982"/>
            <a:ext cx="3077273" cy="2622807"/>
          </a:xfrm>
        </p:spPr>
        <p:txBody>
          <a:bodyPr>
            <a:normAutofit/>
          </a:bodyPr>
          <a:lstStyle/>
          <a:p>
            <a:r>
              <a:rPr lang="en-US" dirty="0"/>
              <a:t>Top IMDB negative words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3F70AC6-08FC-7F2C-05D4-948033BC0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910" y="45110"/>
            <a:ext cx="7897587" cy="6767779"/>
          </a:xfrm>
        </p:spPr>
      </p:pic>
    </p:spTree>
    <p:extLst>
      <p:ext uri="{BB962C8B-B14F-4D97-AF65-F5344CB8AC3E}">
        <p14:creationId xmlns:p14="http://schemas.microsoft.com/office/powerpoint/2010/main" val="10134464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45BD-EEC1-7EF5-54CF-C988E07D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6" y="0"/>
            <a:ext cx="10515600" cy="1325563"/>
          </a:xfrm>
        </p:spPr>
        <p:txBody>
          <a:bodyPr/>
          <a:lstStyle/>
          <a:p>
            <a:r>
              <a:rPr lang="en-US" dirty="0"/>
              <a:t>Investigate suspicious positive word: ‘zany’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11E9B0-BA2C-EB35-3023-1DEB25A1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0991"/>
            <a:ext cx="10342606" cy="5469128"/>
          </a:xfrm>
        </p:spPr>
      </p:pic>
    </p:spTree>
    <p:extLst>
      <p:ext uri="{BB962C8B-B14F-4D97-AF65-F5344CB8AC3E}">
        <p14:creationId xmlns:p14="http://schemas.microsoft.com/office/powerpoint/2010/main" val="1183158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97D-193A-D5AC-A625-5DE4FFE9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IMDB negative word: ‘2’</a:t>
            </a:r>
          </a:p>
        </p:txBody>
      </p:sp>
      <p:pic>
        <p:nvPicPr>
          <p:cNvPr id="5" name="Content Placeholder 4" descr="A close-up of a text&#10;&#10;AI-generated content may be incorrect.">
            <a:extLst>
              <a:ext uri="{FF2B5EF4-FFF2-40B4-BE49-F238E27FC236}">
                <a16:creationId xmlns:a16="http://schemas.microsoft.com/office/drawing/2014/main" id="{D641FAA0-7910-C8AE-82A4-47DEFC87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753"/>
            <a:ext cx="10515600" cy="4263081"/>
          </a:xfrm>
        </p:spPr>
      </p:pic>
    </p:spTree>
    <p:extLst>
      <p:ext uri="{BB962C8B-B14F-4D97-AF65-F5344CB8AC3E}">
        <p14:creationId xmlns:p14="http://schemas.microsoft.com/office/powerpoint/2010/main" val="635139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514C-1643-87AB-8FC8-CFBFD241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6" y="2001794"/>
            <a:ext cx="2572265" cy="3085371"/>
          </a:xfrm>
        </p:spPr>
        <p:txBody>
          <a:bodyPr>
            <a:normAutofit/>
          </a:bodyPr>
          <a:lstStyle/>
          <a:p>
            <a:r>
              <a:rPr lang="en-US" dirty="0"/>
              <a:t>Top Amazon Positive Words</a:t>
            </a:r>
          </a:p>
        </p:txBody>
      </p:sp>
      <p:pic>
        <p:nvPicPr>
          <p:cNvPr id="5" name="Content Placeholder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D904D6D3-493B-0A9F-F76B-68C910F6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0556" y="0"/>
            <a:ext cx="7741990" cy="6820060"/>
          </a:xfrm>
        </p:spPr>
      </p:pic>
    </p:spTree>
    <p:extLst>
      <p:ext uri="{BB962C8B-B14F-4D97-AF65-F5344CB8AC3E}">
        <p14:creationId xmlns:p14="http://schemas.microsoft.com/office/powerpoint/2010/main" val="41223559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E6E5-29F4-E060-53DE-FBE8BAD6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488692"/>
            <a:ext cx="2695832" cy="4738216"/>
          </a:xfrm>
        </p:spPr>
        <p:txBody>
          <a:bodyPr>
            <a:normAutofit/>
          </a:bodyPr>
          <a:lstStyle/>
          <a:p>
            <a:r>
              <a:rPr lang="en-US" dirty="0"/>
              <a:t>Top Amazon negative words</a:t>
            </a:r>
          </a:p>
        </p:txBody>
      </p:sp>
      <p:pic>
        <p:nvPicPr>
          <p:cNvPr id="5" name="Picture 4" descr="A table of numbers with a number on it&#10;&#10;AI-generated content may be incorrect.">
            <a:extLst>
              <a:ext uri="{FF2B5EF4-FFF2-40B4-BE49-F238E27FC236}">
                <a16:creationId xmlns:a16="http://schemas.microsoft.com/office/drawing/2014/main" id="{7A036CC2-A42B-98A9-8D2A-A7CA8FE4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9" y="27377"/>
            <a:ext cx="7999909" cy="680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640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2046-80BA-681F-5329-83EC74EA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Oct. 9th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EE965-A082-28BF-807E-CE5C68ADC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58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FF23-EF38-C31E-AA54-B6858E5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8B027-6F41-1CD0-69FA-239B5A4B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all year trailing</a:t>
            </a:r>
          </a:p>
          <a:p>
            <a:r>
              <a:rPr lang="en-US" dirty="0"/>
              <a:t>Reweight top positive sentiment word by proportion of positive counts</a:t>
            </a:r>
          </a:p>
        </p:txBody>
      </p:sp>
      <p:pic>
        <p:nvPicPr>
          <p:cNvPr id="5" name="Picture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1AB68FED-DACE-1D6E-A63D-A170C98B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972" y="3113066"/>
            <a:ext cx="4442941" cy="3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90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66AB-DD09-0288-B8C4-0875D135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diagram 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4A633838-7DCD-141C-CFDB-0A26C5251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3776"/>
            <a:ext cx="10146483" cy="4351338"/>
          </a:xfrm>
        </p:spPr>
      </p:pic>
    </p:spTree>
    <p:extLst>
      <p:ext uri="{BB962C8B-B14F-4D97-AF65-F5344CB8AC3E}">
        <p14:creationId xmlns:p14="http://schemas.microsoft.com/office/powerpoint/2010/main" val="228932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BA05-34E4-2F8B-BE1D-5C7C2DC4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9" y="237727"/>
            <a:ext cx="2238632" cy="6382545"/>
          </a:xfrm>
        </p:spPr>
        <p:txBody>
          <a:bodyPr>
            <a:normAutofit/>
          </a:bodyPr>
          <a:lstStyle/>
          <a:p>
            <a:r>
              <a:rPr lang="en-US" dirty="0"/>
              <a:t>Wine Review Top Positive words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663EC6-DF63-279F-BAE6-94C5D923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573" y="125877"/>
            <a:ext cx="9579054" cy="6606245"/>
          </a:xfrm>
        </p:spPr>
      </p:pic>
    </p:spTree>
    <p:extLst>
      <p:ext uri="{BB962C8B-B14F-4D97-AF65-F5344CB8AC3E}">
        <p14:creationId xmlns:p14="http://schemas.microsoft.com/office/powerpoint/2010/main" val="358631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0925-7565-D95B-C5E0-974E2193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683011"/>
            <a:ext cx="2275703" cy="5491978"/>
          </a:xfrm>
        </p:spPr>
        <p:txBody>
          <a:bodyPr>
            <a:normAutofit/>
          </a:bodyPr>
          <a:lstStyle/>
          <a:p>
            <a:r>
              <a:rPr lang="en-US" dirty="0"/>
              <a:t>Wine Review  Top Negative Words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3D5FB38-82B8-AB84-0CF1-0BAE55AB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45" y="0"/>
            <a:ext cx="9941355" cy="66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0F48-77B0-FDC8-FF94-ACC27969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KL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E5135-1A4C-644A-FFBF-7B2519332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68" y="1690688"/>
            <a:ext cx="72644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92422-0010-393D-9E5A-52CC98CB5A0F}"/>
              </a:ext>
            </a:extLst>
          </p:cNvPr>
          <p:cNvSpPr txBox="1"/>
          <p:nvPr/>
        </p:nvSpPr>
        <p:spPr>
          <a:xfrm>
            <a:off x="838200" y="2503488"/>
            <a:ext cx="1022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26E95756-5980-3BDD-01B3-6D3B1472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592"/>
            <a:ext cx="8454081" cy="28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8914-58CC-509C-5C1B-425CD199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38" y="160165"/>
            <a:ext cx="10515600" cy="573989"/>
          </a:xfrm>
        </p:spPr>
        <p:txBody>
          <a:bodyPr>
            <a:normAutofit fontScale="90000"/>
          </a:bodyPr>
          <a:lstStyle/>
          <a:p>
            <a:r>
              <a:rPr lang="en-US" dirty="0"/>
              <a:t>Derivation of KL in the model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4C9B334-C797-5DDA-3081-8B4A3209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43" y="677000"/>
            <a:ext cx="8705247" cy="136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D2642-BADF-726B-6F34-E2638628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9" y="1753199"/>
            <a:ext cx="10738362" cy="1136822"/>
          </a:xfrm>
          <a:prstGeom prst="rect">
            <a:avLst/>
          </a:prstGeom>
        </p:spPr>
      </p:pic>
      <p:pic>
        <p:nvPicPr>
          <p:cNvPr id="9" name="Picture 8" descr="A close-up of a number&#10;&#10;AI-generated content may be incorrect.">
            <a:extLst>
              <a:ext uri="{FF2B5EF4-FFF2-40B4-BE49-F238E27FC236}">
                <a16:creationId xmlns:a16="http://schemas.microsoft.com/office/drawing/2014/main" id="{FA4C3D53-9B6A-0ECC-3326-D9A2CAD2E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36" y="2775800"/>
            <a:ext cx="8823927" cy="1306400"/>
          </a:xfrm>
          <a:prstGeom prst="rect">
            <a:avLst/>
          </a:prstGeom>
        </p:spPr>
      </p:pic>
      <p:pic>
        <p:nvPicPr>
          <p:cNvPr id="11" name="Picture 10" descr="A math equations with numbers and symbols&#10;&#10;AI-generated content may be incorrect.">
            <a:extLst>
              <a:ext uri="{FF2B5EF4-FFF2-40B4-BE49-F238E27FC236}">
                <a16:creationId xmlns:a16="http://schemas.microsoft.com/office/drawing/2014/main" id="{8D660B06-8E8B-E288-2425-DBDF60159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316" y="3967980"/>
            <a:ext cx="7023100" cy="1727200"/>
          </a:xfrm>
          <a:prstGeom prst="rect">
            <a:avLst/>
          </a:prstGeom>
        </p:spPr>
      </p:pic>
      <p:pic>
        <p:nvPicPr>
          <p:cNvPr id="13" name="Picture 12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237B9418-9DEB-DA28-90CA-44EBB4D06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757" y="5636316"/>
            <a:ext cx="8823927" cy="12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5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AA5A-EB3D-A809-D3A4-09E21A57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Two Penalty Terms: p1 and 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2993-8804-E9DB-C241-65D9D4F2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6" y="1606378"/>
            <a:ext cx="11567018" cy="4570585"/>
          </a:xfrm>
        </p:spPr>
        <p:txBody>
          <a:bodyPr/>
          <a:lstStyle/>
          <a:p>
            <a:r>
              <a:rPr lang="en-US" dirty="0"/>
              <a:t>P1 is sparsity penalty:</a:t>
            </a:r>
          </a:p>
          <a:p>
            <a:r>
              <a:rPr lang="en-US" dirty="0"/>
              <a:t>Minimizing this encourages fewer tokens “on” (small masks)</a:t>
            </a:r>
          </a:p>
          <a:p>
            <a:r>
              <a:rPr lang="en-US" dirty="0"/>
              <a:t>P3 is peaked-ness penalty:</a:t>
            </a:r>
          </a:p>
          <a:p>
            <a:endParaRPr lang="en-US" dirty="0"/>
          </a:p>
          <a:p>
            <a:r>
              <a:rPr lang="en-US" dirty="0"/>
              <a:t>Minimizing its square pushes each token’s gate m to either 0 and 1</a:t>
            </a:r>
          </a:p>
        </p:txBody>
      </p:sp>
      <p:pic>
        <p:nvPicPr>
          <p:cNvPr id="5" name="Picture 4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60D51A7-F8B8-B0E8-A5BC-7890E373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163295"/>
            <a:ext cx="1917700" cy="1079500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98D1432-7CE9-6478-B755-8AD500D1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65" y="2564028"/>
            <a:ext cx="6463335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DF62-3584-29B7-F214-39C4846A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loss in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E41AF-2A68-20F7-0C1A-390D7774AE1D}"/>
              </a:ext>
            </a:extLst>
          </p:cNvPr>
          <p:cNvSpPr txBox="1"/>
          <p:nvPr/>
        </p:nvSpPr>
        <p:spPr>
          <a:xfrm>
            <a:off x="441064" y="1581374"/>
            <a:ext cx="11177195" cy="206210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nll</a:t>
            </a:r>
            <a:r>
              <a:rPr lang="en-US" sz="3200" dirty="0"/>
              <a:t> = </a:t>
            </a:r>
            <a:r>
              <a:rPr lang="en-US" sz="3200" dirty="0" err="1"/>
              <a:t>BCEWithLogitsLoss</a:t>
            </a:r>
            <a:r>
              <a:rPr lang="en-US" sz="3200" dirty="0"/>
              <a:t>(logits, labels)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kl = mb3.kl()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 = </a:t>
            </a:r>
            <a:r>
              <a:rPr lang="en-US" sz="3200" dirty="0" err="1"/>
              <a:t>nll</a:t>
            </a:r>
            <a:r>
              <a:rPr lang="en-US" sz="3200" dirty="0"/>
              <a:t> + beta*kl + 0.01*mean(p1) + 0.02*mean(sqrt(p3+eps))</a:t>
            </a:r>
          </a:p>
        </p:txBody>
      </p:sp>
    </p:spTree>
    <p:extLst>
      <p:ext uri="{BB962C8B-B14F-4D97-AF65-F5344CB8AC3E}">
        <p14:creationId xmlns:p14="http://schemas.microsoft.com/office/powerpoint/2010/main" val="264965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CE73-A43C-DF8E-3059-9D416DA9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2" y="0"/>
            <a:ext cx="10515600" cy="1325563"/>
          </a:xfrm>
        </p:spPr>
        <p:txBody>
          <a:bodyPr/>
          <a:lstStyle/>
          <a:p>
            <a:r>
              <a:rPr lang="en-US" dirty="0"/>
              <a:t>New Class: Bayesian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48D79-543B-6303-6577-11B29CBEC528}"/>
              </a:ext>
            </a:extLst>
          </p:cNvPr>
          <p:cNvSpPr txBox="1"/>
          <p:nvPr/>
        </p:nvSpPr>
        <p:spPr>
          <a:xfrm>
            <a:off x="419549" y="1065007"/>
            <a:ext cx="4582758" cy="464742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class </a:t>
            </a:r>
            <a:r>
              <a:rPr lang="en-US" sz="800" b="1" dirty="0" err="1"/>
              <a:t>BayesLinear</a:t>
            </a:r>
            <a:r>
              <a:rPr lang="en-US" sz="800" b="1" dirty="0"/>
              <a:t>(</a:t>
            </a:r>
            <a:r>
              <a:rPr lang="en-US" sz="800" b="1" dirty="0" err="1"/>
              <a:t>nn.Module</a:t>
            </a:r>
            <a:r>
              <a:rPr lang="en-US" sz="800" b="1" dirty="0"/>
              <a:t>):</a:t>
            </a:r>
          </a:p>
          <a:p>
            <a:r>
              <a:rPr lang="en-US" sz="800" b="1" dirty="0"/>
              <a:t>"""Factorized Gaussian posterior; prior N(0, sigma_p^2 I)."""</a:t>
            </a:r>
          </a:p>
          <a:p>
            <a:r>
              <a:rPr lang="en-US" sz="800" b="1" dirty="0"/>
              <a:t>def __</a:t>
            </a:r>
            <a:r>
              <a:rPr lang="en-US" sz="800" b="1" dirty="0" err="1"/>
              <a:t>init</a:t>
            </a:r>
            <a:r>
              <a:rPr lang="en-US" sz="800" b="1" dirty="0"/>
              <a:t>__(self, </a:t>
            </a:r>
            <a:r>
              <a:rPr lang="en-US" sz="800" b="1" dirty="0" err="1"/>
              <a:t>in_features</a:t>
            </a:r>
            <a:r>
              <a:rPr lang="en-US" sz="800" b="1" dirty="0"/>
              <a:t>, </a:t>
            </a:r>
            <a:r>
              <a:rPr lang="en-US" sz="800" b="1" dirty="0" err="1"/>
              <a:t>out_features</a:t>
            </a:r>
            <a:r>
              <a:rPr lang="en-US" sz="800" b="1" dirty="0"/>
              <a:t>, </a:t>
            </a:r>
            <a:r>
              <a:rPr lang="en-US" sz="800" b="1" dirty="0" err="1"/>
              <a:t>prior_sigma</a:t>
            </a:r>
            <a:r>
              <a:rPr lang="en-US" sz="800" b="1" dirty="0"/>
              <a:t>=1.0, </a:t>
            </a:r>
            <a:r>
              <a:rPr lang="en-US" sz="800" b="1" dirty="0" err="1"/>
              <a:t>init_rho</a:t>
            </a:r>
            <a:r>
              <a:rPr lang="en-US" sz="800" b="1" dirty="0"/>
              <a:t>=-3.0):</a:t>
            </a:r>
          </a:p>
          <a:p>
            <a:r>
              <a:rPr lang="en-US" sz="800" b="1" dirty="0"/>
              <a:t>super().__</a:t>
            </a:r>
            <a:r>
              <a:rPr lang="en-US" sz="800" b="1" dirty="0" err="1"/>
              <a:t>init</a:t>
            </a:r>
            <a:r>
              <a:rPr lang="en-US" sz="800" b="1" dirty="0"/>
              <a:t>__()</a:t>
            </a:r>
          </a:p>
          <a:p>
            <a:r>
              <a:rPr lang="en-US" sz="800" b="1" dirty="0" err="1"/>
              <a:t>self.weight_mu</a:t>
            </a:r>
            <a:r>
              <a:rPr lang="en-US" sz="800" b="1" dirty="0"/>
              <a:t> = </a:t>
            </a:r>
            <a:r>
              <a:rPr lang="en-US" sz="800" b="1" dirty="0" err="1"/>
              <a:t>nn.Parameter</a:t>
            </a:r>
            <a:r>
              <a:rPr lang="en-US" sz="800" b="1" dirty="0"/>
              <a:t>(</a:t>
            </a:r>
            <a:r>
              <a:rPr lang="en-US" sz="800" b="1" dirty="0" err="1"/>
              <a:t>torch.zeros</a:t>
            </a:r>
            <a:r>
              <a:rPr lang="en-US" sz="800" b="1" dirty="0"/>
              <a:t>(</a:t>
            </a:r>
            <a:r>
              <a:rPr lang="en-US" sz="800" b="1" dirty="0" err="1"/>
              <a:t>out_features</a:t>
            </a:r>
            <a:r>
              <a:rPr lang="en-US" sz="800" b="1" dirty="0"/>
              <a:t>, </a:t>
            </a:r>
            <a:r>
              <a:rPr lang="en-US" sz="800" b="1" dirty="0" err="1"/>
              <a:t>in_features</a:t>
            </a:r>
            <a:r>
              <a:rPr lang="en-US" sz="800" b="1" dirty="0"/>
              <a:t>))</a:t>
            </a:r>
          </a:p>
          <a:p>
            <a:r>
              <a:rPr lang="en-US" sz="800" b="1" dirty="0" err="1"/>
              <a:t>self.weight_rho</a:t>
            </a:r>
            <a:r>
              <a:rPr lang="en-US" sz="800" b="1" dirty="0"/>
              <a:t> = </a:t>
            </a:r>
            <a:r>
              <a:rPr lang="en-US" sz="800" b="1" dirty="0" err="1"/>
              <a:t>nn.Parameter</a:t>
            </a:r>
            <a:r>
              <a:rPr lang="en-US" sz="800" b="1" dirty="0"/>
              <a:t>(</a:t>
            </a:r>
            <a:r>
              <a:rPr lang="en-US" sz="800" b="1" dirty="0" err="1"/>
              <a:t>torch.full</a:t>
            </a:r>
            <a:r>
              <a:rPr lang="en-US" sz="800" b="1" dirty="0"/>
              <a:t>((</a:t>
            </a:r>
            <a:r>
              <a:rPr lang="en-US" sz="800" b="1" dirty="0" err="1"/>
              <a:t>out_features</a:t>
            </a:r>
            <a:r>
              <a:rPr lang="en-US" sz="800" b="1" dirty="0"/>
              <a:t>, </a:t>
            </a:r>
            <a:r>
              <a:rPr lang="en-US" sz="800" b="1" dirty="0" err="1"/>
              <a:t>in_features</a:t>
            </a:r>
            <a:r>
              <a:rPr lang="en-US" sz="800" b="1" dirty="0"/>
              <a:t>), float(</a:t>
            </a:r>
            <a:r>
              <a:rPr lang="en-US" sz="800" b="1" dirty="0" err="1"/>
              <a:t>init_rho</a:t>
            </a:r>
            <a:r>
              <a:rPr lang="en-US" sz="800" b="1" dirty="0"/>
              <a:t>)))</a:t>
            </a:r>
          </a:p>
          <a:p>
            <a:r>
              <a:rPr lang="en-US" sz="800" b="1" dirty="0" err="1"/>
              <a:t>self.bias_mu</a:t>
            </a:r>
            <a:r>
              <a:rPr lang="en-US" sz="800" b="1" dirty="0"/>
              <a:t> = </a:t>
            </a:r>
            <a:r>
              <a:rPr lang="en-US" sz="800" b="1" dirty="0" err="1"/>
              <a:t>nn.Parameter</a:t>
            </a:r>
            <a:r>
              <a:rPr lang="en-US" sz="800" b="1" dirty="0"/>
              <a:t>(</a:t>
            </a:r>
            <a:r>
              <a:rPr lang="en-US" sz="800" b="1" dirty="0" err="1"/>
              <a:t>torch.zeros</a:t>
            </a:r>
            <a:r>
              <a:rPr lang="en-US" sz="800" b="1" dirty="0"/>
              <a:t>(</a:t>
            </a:r>
            <a:r>
              <a:rPr lang="en-US" sz="800" b="1" dirty="0" err="1"/>
              <a:t>out_features</a:t>
            </a:r>
            <a:r>
              <a:rPr lang="en-US" sz="800" b="1" dirty="0"/>
              <a:t>))</a:t>
            </a:r>
          </a:p>
          <a:p>
            <a:r>
              <a:rPr lang="en-US" sz="800" b="1" dirty="0" err="1"/>
              <a:t>self.bias_rho</a:t>
            </a:r>
            <a:r>
              <a:rPr lang="en-US" sz="800" b="1" dirty="0"/>
              <a:t> = </a:t>
            </a:r>
            <a:r>
              <a:rPr lang="en-US" sz="800" b="1" dirty="0" err="1"/>
              <a:t>nn.Parameter</a:t>
            </a:r>
            <a:r>
              <a:rPr lang="en-US" sz="800" b="1" dirty="0"/>
              <a:t>(</a:t>
            </a:r>
            <a:r>
              <a:rPr lang="en-US" sz="800" b="1" dirty="0" err="1"/>
              <a:t>torch.full</a:t>
            </a:r>
            <a:r>
              <a:rPr lang="en-US" sz="800" b="1" dirty="0"/>
              <a:t>((</a:t>
            </a:r>
            <a:r>
              <a:rPr lang="en-US" sz="800" b="1" dirty="0" err="1"/>
              <a:t>out_features</a:t>
            </a:r>
            <a:r>
              <a:rPr lang="en-US" sz="800" b="1" dirty="0"/>
              <a:t>,), float(</a:t>
            </a:r>
            <a:r>
              <a:rPr lang="en-US" sz="800" b="1" dirty="0" err="1"/>
              <a:t>init_rho</a:t>
            </a:r>
            <a:r>
              <a:rPr lang="en-US" sz="800" b="1" dirty="0"/>
              <a:t>)))</a:t>
            </a:r>
          </a:p>
          <a:p>
            <a:r>
              <a:rPr lang="en-US" sz="800" b="1" dirty="0" err="1"/>
              <a:t>self.register_buffer</a:t>
            </a:r>
            <a:r>
              <a:rPr lang="en-US" sz="800" b="1" dirty="0"/>
              <a:t>("</a:t>
            </a:r>
            <a:r>
              <a:rPr lang="en-US" sz="800" b="1" dirty="0" err="1"/>
              <a:t>prior_sigma</a:t>
            </a:r>
            <a:r>
              <a:rPr lang="en-US" sz="800" b="1" dirty="0"/>
              <a:t>", </a:t>
            </a:r>
            <a:r>
              <a:rPr lang="en-US" sz="800" b="1" dirty="0" err="1"/>
              <a:t>torch.tensor</a:t>
            </a:r>
            <a:r>
              <a:rPr lang="en-US" sz="800" b="1" dirty="0"/>
              <a:t>(float(</a:t>
            </a:r>
            <a:r>
              <a:rPr lang="en-US" sz="800" b="1" dirty="0" err="1"/>
              <a:t>prior_sigma</a:t>
            </a:r>
            <a:r>
              <a:rPr lang="en-US" sz="800" b="1" dirty="0"/>
              <a:t>)))</a:t>
            </a:r>
          </a:p>
          <a:p>
            <a:br>
              <a:rPr lang="en-US" sz="800" b="1" dirty="0"/>
            </a:br>
            <a:endParaRPr lang="en-US" sz="800" b="1" dirty="0"/>
          </a:p>
          <a:p>
            <a:r>
              <a:rPr lang="en-US" sz="800" b="1" dirty="0"/>
              <a:t>@property</a:t>
            </a:r>
          </a:p>
          <a:p>
            <a:r>
              <a:rPr lang="en-US" sz="800" b="1" dirty="0"/>
              <a:t>def </a:t>
            </a:r>
            <a:r>
              <a:rPr lang="en-US" sz="800" b="1" dirty="0" err="1"/>
              <a:t>weight_sigma</a:t>
            </a:r>
            <a:r>
              <a:rPr lang="en-US" sz="800" b="1" dirty="0"/>
              <a:t>(self):</a:t>
            </a:r>
          </a:p>
          <a:p>
            <a:r>
              <a:rPr lang="en-US" sz="800" b="1" dirty="0"/>
              <a:t>return </a:t>
            </a:r>
            <a:r>
              <a:rPr lang="en-US" sz="800" b="1" dirty="0" err="1"/>
              <a:t>F.softplus</a:t>
            </a:r>
            <a:r>
              <a:rPr lang="en-US" sz="800" b="1" dirty="0"/>
              <a:t>(</a:t>
            </a:r>
            <a:r>
              <a:rPr lang="en-US" sz="800" b="1" dirty="0" err="1"/>
              <a:t>self.weight_rho</a:t>
            </a:r>
            <a:r>
              <a:rPr lang="en-US" sz="800" b="1" dirty="0"/>
              <a:t>) + 1e-8</a:t>
            </a:r>
          </a:p>
          <a:p>
            <a:br>
              <a:rPr lang="en-US" sz="800" b="1" dirty="0"/>
            </a:br>
            <a:endParaRPr lang="en-US" sz="800" b="1" dirty="0"/>
          </a:p>
          <a:p>
            <a:r>
              <a:rPr lang="en-US" sz="800" b="1" dirty="0"/>
              <a:t>@property</a:t>
            </a:r>
          </a:p>
          <a:p>
            <a:r>
              <a:rPr lang="en-US" sz="800" b="1" dirty="0"/>
              <a:t>def </a:t>
            </a:r>
            <a:r>
              <a:rPr lang="en-US" sz="800" b="1" dirty="0" err="1"/>
              <a:t>bias_sigma</a:t>
            </a:r>
            <a:r>
              <a:rPr lang="en-US" sz="800" b="1" dirty="0"/>
              <a:t>(self):</a:t>
            </a:r>
          </a:p>
          <a:p>
            <a:r>
              <a:rPr lang="en-US" sz="800" b="1" dirty="0"/>
              <a:t>return </a:t>
            </a:r>
            <a:r>
              <a:rPr lang="en-US" sz="800" b="1" dirty="0" err="1"/>
              <a:t>F.softplus</a:t>
            </a:r>
            <a:r>
              <a:rPr lang="en-US" sz="800" b="1" dirty="0"/>
              <a:t>(</a:t>
            </a:r>
            <a:r>
              <a:rPr lang="en-US" sz="800" b="1" dirty="0" err="1"/>
              <a:t>self.bias_rho</a:t>
            </a:r>
            <a:r>
              <a:rPr lang="en-US" sz="800" b="1" dirty="0"/>
              <a:t>) + 1e-8</a:t>
            </a:r>
          </a:p>
          <a:p>
            <a:br>
              <a:rPr lang="en-US" sz="800" b="1" dirty="0"/>
            </a:br>
            <a:endParaRPr lang="en-US" sz="800" b="1" dirty="0"/>
          </a:p>
          <a:p>
            <a:r>
              <a:rPr lang="en-US" sz="800" b="1" dirty="0"/>
              <a:t>def kl(self) -&gt; </a:t>
            </a:r>
            <a:r>
              <a:rPr lang="en-US" sz="800" b="1" dirty="0" err="1"/>
              <a:t>torch.Tensor</a:t>
            </a:r>
            <a:r>
              <a:rPr lang="en-US" sz="800" b="1" dirty="0"/>
              <a:t>:</a:t>
            </a:r>
          </a:p>
          <a:p>
            <a:r>
              <a:rPr lang="en-US" sz="800" b="1" dirty="0" err="1"/>
              <a:t>w_mu</a:t>
            </a:r>
            <a:r>
              <a:rPr lang="en-US" sz="800" b="1" dirty="0"/>
              <a:t>, </a:t>
            </a:r>
            <a:r>
              <a:rPr lang="en-US" sz="800" b="1" dirty="0" err="1"/>
              <a:t>w_sigma</a:t>
            </a:r>
            <a:r>
              <a:rPr lang="en-US" sz="800" b="1" dirty="0"/>
              <a:t> = </a:t>
            </a:r>
            <a:r>
              <a:rPr lang="en-US" sz="800" b="1" dirty="0" err="1"/>
              <a:t>self.weight_mu</a:t>
            </a:r>
            <a:r>
              <a:rPr lang="en-US" sz="800" b="1" dirty="0"/>
              <a:t>, </a:t>
            </a:r>
            <a:r>
              <a:rPr lang="en-US" sz="800" b="1" dirty="0" err="1"/>
              <a:t>self.weight_sigma</a:t>
            </a:r>
            <a:endParaRPr lang="en-US" sz="800" b="1" dirty="0"/>
          </a:p>
          <a:p>
            <a:r>
              <a:rPr lang="en-US" sz="800" b="1" dirty="0" err="1"/>
              <a:t>b_mu</a:t>
            </a:r>
            <a:r>
              <a:rPr lang="en-US" sz="800" b="1" dirty="0"/>
              <a:t>, </a:t>
            </a:r>
            <a:r>
              <a:rPr lang="en-US" sz="800" b="1" dirty="0" err="1"/>
              <a:t>b_sigma</a:t>
            </a:r>
            <a:r>
              <a:rPr lang="en-US" sz="800" b="1" dirty="0"/>
              <a:t> = </a:t>
            </a:r>
            <a:r>
              <a:rPr lang="en-US" sz="800" b="1" dirty="0" err="1"/>
              <a:t>self.bias_mu</a:t>
            </a:r>
            <a:r>
              <a:rPr lang="en-US" sz="800" b="1" dirty="0"/>
              <a:t>, </a:t>
            </a:r>
            <a:r>
              <a:rPr lang="en-US" sz="800" b="1" dirty="0" err="1"/>
              <a:t>self.bias_sigma</a:t>
            </a:r>
            <a:endParaRPr lang="en-US" sz="800" b="1" dirty="0"/>
          </a:p>
          <a:p>
            <a:r>
              <a:rPr lang="en-US" sz="800" b="1" dirty="0" err="1"/>
              <a:t>p_sigma</a:t>
            </a:r>
            <a:r>
              <a:rPr lang="en-US" sz="800" b="1" dirty="0"/>
              <a:t> = </a:t>
            </a:r>
            <a:r>
              <a:rPr lang="en-US" sz="800" b="1" dirty="0" err="1"/>
              <a:t>self.prior_sigma</a:t>
            </a:r>
            <a:endParaRPr lang="en-US" sz="800" b="1" dirty="0"/>
          </a:p>
          <a:p>
            <a:r>
              <a:rPr lang="en-US" sz="800" b="1" dirty="0" err="1"/>
              <a:t>kl_w</a:t>
            </a:r>
            <a:r>
              <a:rPr lang="en-US" sz="800" b="1" dirty="0"/>
              <a:t> = </a:t>
            </a:r>
            <a:r>
              <a:rPr lang="en-US" sz="800" b="1" dirty="0" err="1"/>
              <a:t>torch.log</a:t>
            </a:r>
            <a:r>
              <a:rPr lang="en-US" sz="800" b="1" dirty="0"/>
              <a:t>(</a:t>
            </a:r>
            <a:r>
              <a:rPr lang="en-US" sz="800" b="1" dirty="0" err="1"/>
              <a:t>p_sigma</a:t>
            </a:r>
            <a:r>
              <a:rPr lang="en-US" sz="800" b="1" dirty="0"/>
              <a:t> / </a:t>
            </a:r>
            <a:r>
              <a:rPr lang="en-US" sz="800" b="1" dirty="0" err="1"/>
              <a:t>w_sigma</a:t>
            </a:r>
            <a:r>
              <a:rPr lang="en-US" sz="800" b="1" dirty="0"/>
              <a:t>) + (</a:t>
            </a:r>
            <a:r>
              <a:rPr lang="en-US" sz="800" b="1" dirty="0" err="1"/>
              <a:t>w_sigma</a:t>
            </a:r>
            <a:r>
              <a:rPr lang="en-US" sz="800" b="1" dirty="0"/>
              <a:t>**2 + </a:t>
            </a:r>
            <a:r>
              <a:rPr lang="en-US" sz="800" b="1" dirty="0" err="1"/>
              <a:t>w_mu</a:t>
            </a:r>
            <a:r>
              <a:rPr lang="en-US" sz="800" b="1" dirty="0"/>
              <a:t>**2) / (2 * </a:t>
            </a:r>
            <a:r>
              <a:rPr lang="en-US" sz="800" b="1" dirty="0" err="1"/>
              <a:t>p_sigma</a:t>
            </a:r>
            <a:r>
              <a:rPr lang="en-US" sz="800" b="1" dirty="0"/>
              <a:t>**2) - 0.5</a:t>
            </a:r>
          </a:p>
          <a:p>
            <a:r>
              <a:rPr lang="en-US" sz="800" b="1" dirty="0" err="1"/>
              <a:t>kl_b</a:t>
            </a:r>
            <a:r>
              <a:rPr lang="en-US" sz="800" b="1" dirty="0"/>
              <a:t> = </a:t>
            </a:r>
            <a:r>
              <a:rPr lang="en-US" sz="800" b="1" dirty="0" err="1"/>
              <a:t>torch.log</a:t>
            </a:r>
            <a:r>
              <a:rPr lang="en-US" sz="800" b="1" dirty="0"/>
              <a:t>(</a:t>
            </a:r>
            <a:r>
              <a:rPr lang="en-US" sz="800" b="1" dirty="0" err="1"/>
              <a:t>p_sigma</a:t>
            </a:r>
            <a:r>
              <a:rPr lang="en-US" sz="800" b="1" dirty="0"/>
              <a:t> / </a:t>
            </a:r>
            <a:r>
              <a:rPr lang="en-US" sz="800" b="1" dirty="0" err="1"/>
              <a:t>b_sigma</a:t>
            </a:r>
            <a:r>
              <a:rPr lang="en-US" sz="800" b="1" dirty="0"/>
              <a:t>) + (</a:t>
            </a:r>
            <a:r>
              <a:rPr lang="en-US" sz="800" b="1" dirty="0" err="1"/>
              <a:t>b_sigma</a:t>
            </a:r>
            <a:r>
              <a:rPr lang="en-US" sz="800" b="1" dirty="0"/>
              <a:t>**2 + </a:t>
            </a:r>
            <a:r>
              <a:rPr lang="en-US" sz="800" b="1" dirty="0" err="1"/>
              <a:t>b_mu</a:t>
            </a:r>
            <a:r>
              <a:rPr lang="en-US" sz="800" b="1" dirty="0"/>
              <a:t>**2) / (2 * </a:t>
            </a:r>
            <a:r>
              <a:rPr lang="en-US" sz="800" b="1" dirty="0" err="1"/>
              <a:t>p_sigma</a:t>
            </a:r>
            <a:r>
              <a:rPr lang="en-US" sz="800" b="1" dirty="0"/>
              <a:t>**2) - 0.5</a:t>
            </a:r>
          </a:p>
          <a:p>
            <a:r>
              <a:rPr lang="en-US" sz="800" b="1" dirty="0"/>
              <a:t>return </a:t>
            </a:r>
            <a:r>
              <a:rPr lang="en-US" sz="800" b="1" dirty="0" err="1"/>
              <a:t>kl_w.sum</a:t>
            </a:r>
            <a:r>
              <a:rPr lang="en-US" sz="800" b="1" dirty="0"/>
              <a:t>() + </a:t>
            </a:r>
            <a:r>
              <a:rPr lang="en-US" sz="800" b="1" dirty="0" err="1"/>
              <a:t>kl_b.sum</a:t>
            </a:r>
            <a:r>
              <a:rPr lang="en-US" sz="800" b="1" dirty="0"/>
              <a:t>()</a:t>
            </a:r>
          </a:p>
          <a:p>
            <a:br>
              <a:rPr lang="en-US" sz="800" b="1" dirty="0"/>
            </a:br>
            <a:endParaRPr lang="en-US" sz="800" b="1" dirty="0"/>
          </a:p>
          <a:p>
            <a:r>
              <a:rPr lang="en-US" sz="800" b="1" dirty="0"/>
              <a:t>def forward(self, x, sample: bool = True):</a:t>
            </a:r>
          </a:p>
          <a:p>
            <a:r>
              <a:rPr lang="en-US" sz="800" b="1" dirty="0"/>
              <a:t>if </a:t>
            </a:r>
            <a:r>
              <a:rPr lang="en-US" sz="800" b="1" dirty="0" err="1"/>
              <a:t>self.training</a:t>
            </a:r>
            <a:r>
              <a:rPr lang="en-US" sz="800" b="1" dirty="0"/>
              <a:t> or sample:</a:t>
            </a:r>
          </a:p>
          <a:p>
            <a:r>
              <a:rPr lang="en-US" sz="800" b="1" dirty="0"/>
              <a:t>W = </a:t>
            </a:r>
            <a:r>
              <a:rPr lang="en-US" sz="800" b="1" dirty="0" err="1"/>
              <a:t>self.weight_mu</a:t>
            </a:r>
            <a:r>
              <a:rPr lang="en-US" sz="800" b="1" dirty="0"/>
              <a:t> + </a:t>
            </a:r>
            <a:r>
              <a:rPr lang="en-US" sz="800" b="1" dirty="0" err="1"/>
              <a:t>self.weight_sigma</a:t>
            </a:r>
            <a:r>
              <a:rPr lang="en-US" sz="800" b="1" dirty="0"/>
              <a:t> * </a:t>
            </a:r>
            <a:r>
              <a:rPr lang="en-US" sz="800" b="1" dirty="0" err="1"/>
              <a:t>torch.randn_like</a:t>
            </a:r>
            <a:r>
              <a:rPr lang="en-US" sz="800" b="1" dirty="0"/>
              <a:t>(</a:t>
            </a:r>
            <a:r>
              <a:rPr lang="en-US" sz="800" b="1" dirty="0" err="1"/>
              <a:t>self.weight_mu</a:t>
            </a:r>
            <a:r>
              <a:rPr lang="en-US" sz="800" b="1" dirty="0"/>
              <a:t>)</a:t>
            </a:r>
          </a:p>
          <a:p>
            <a:r>
              <a:rPr lang="en-US" sz="800" b="1" dirty="0"/>
              <a:t>b = </a:t>
            </a:r>
            <a:r>
              <a:rPr lang="en-US" sz="800" b="1" dirty="0" err="1"/>
              <a:t>self.bias_mu</a:t>
            </a:r>
            <a:r>
              <a:rPr lang="en-US" sz="800" b="1" dirty="0"/>
              <a:t> + </a:t>
            </a:r>
            <a:r>
              <a:rPr lang="en-US" sz="800" b="1" dirty="0" err="1"/>
              <a:t>self.bias_sigma</a:t>
            </a:r>
            <a:r>
              <a:rPr lang="en-US" sz="800" b="1" dirty="0"/>
              <a:t> * </a:t>
            </a:r>
            <a:r>
              <a:rPr lang="en-US" sz="800" b="1" dirty="0" err="1"/>
              <a:t>torch.randn_like</a:t>
            </a:r>
            <a:r>
              <a:rPr lang="en-US" sz="800" b="1" dirty="0"/>
              <a:t>(</a:t>
            </a:r>
            <a:r>
              <a:rPr lang="en-US" sz="800" b="1" dirty="0" err="1"/>
              <a:t>self.bias_mu</a:t>
            </a:r>
            <a:r>
              <a:rPr lang="en-US" sz="800" b="1" dirty="0"/>
              <a:t>)</a:t>
            </a:r>
          </a:p>
          <a:p>
            <a:r>
              <a:rPr lang="en-US" sz="800" b="1" dirty="0"/>
              <a:t>else:</a:t>
            </a:r>
          </a:p>
          <a:p>
            <a:r>
              <a:rPr lang="en-US" sz="800" b="1" dirty="0"/>
              <a:t>W, b = </a:t>
            </a:r>
            <a:r>
              <a:rPr lang="en-US" sz="800" b="1" dirty="0" err="1"/>
              <a:t>self.weight_mu</a:t>
            </a:r>
            <a:r>
              <a:rPr lang="en-US" sz="800" b="1" dirty="0"/>
              <a:t>, </a:t>
            </a:r>
            <a:r>
              <a:rPr lang="en-US" sz="800" b="1" dirty="0" err="1"/>
              <a:t>self.bias_mu</a:t>
            </a:r>
            <a:endParaRPr lang="en-US" sz="800" b="1" dirty="0"/>
          </a:p>
          <a:p>
            <a:r>
              <a:rPr lang="en-US" sz="800" b="1" dirty="0"/>
              <a:t>return </a:t>
            </a:r>
            <a:r>
              <a:rPr lang="en-US" sz="800" b="1" dirty="0" err="1"/>
              <a:t>F.linear</a:t>
            </a:r>
            <a:r>
              <a:rPr lang="en-US" sz="800" b="1" dirty="0"/>
              <a:t>(x, W, 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1885A-CEE9-44F2-E72D-7F4DE651CF59}"/>
              </a:ext>
            </a:extLst>
          </p:cNvPr>
          <p:cNvSpPr txBox="1"/>
          <p:nvPr/>
        </p:nvSpPr>
        <p:spPr>
          <a:xfrm>
            <a:off x="5389580" y="1172584"/>
            <a:ext cx="6802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Gaussian prior:</a:t>
            </a:r>
            <a:br>
              <a:rPr lang="en-US" dirty="0"/>
            </a:b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self.register_buffer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("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prior_sigma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",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torch.tensor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(float(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prior_sigma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)))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E1847-1B37-C1B1-FB2E-94041924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15" y="1995302"/>
            <a:ext cx="4876800" cy="59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3E45C9-DB80-C7F3-5716-8FA9D287A151}"/>
              </a:ext>
            </a:extLst>
          </p:cNvPr>
          <p:cNvSpPr txBox="1"/>
          <p:nvPr/>
        </p:nvSpPr>
        <p:spPr>
          <a:xfrm>
            <a:off x="5507915" y="2775473"/>
            <a:ext cx="5357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Approximated posterior distributions:</a:t>
            </a:r>
            <a:br>
              <a:rPr lang="en-US" dirty="0"/>
            </a:b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self.weight_mu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,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self.weight_rho</a:t>
            </a: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self.bias_mu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,  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self.bias_rho</a:t>
            </a:r>
            <a:b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def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weight_sigma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(self): return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F.softplus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self.weight_rho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) + 1e-8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def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bias_sigma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(self):   return 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F.softplus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(</a:t>
            </a:r>
            <a:r>
              <a:rPr lang="en-US" dirty="0" err="1">
                <a:solidFill>
                  <a:schemeClr val="bg1"/>
                </a:solidFill>
                <a:highlight>
                  <a:srgbClr val="FF0000"/>
                </a:highlight>
              </a:rPr>
              <a:t>self.bias_rho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)   + 1e-8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9C598F-A44D-E284-6A1B-9949E808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82" y="5003757"/>
            <a:ext cx="561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0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C456-79C1-0C24-A74D-6F5B897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from q to get uncertainty in forward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01D7B-AB61-4E3A-D8E4-5305126D5833}"/>
              </a:ext>
            </a:extLst>
          </p:cNvPr>
          <p:cNvSpPr txBox="1"/>
          <p:nvPr/>
        </p:nvSpPr>
        <p:spPr>
          <a:xfrm>
            <a:off x="838200" y="1861073"/>
            <a:ext cx="10726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self.training</a:t>
            </a:r>
            <a:r>
              <a:rPr lang="en-US" dirty="0"/>
              <a:t> or sample:</a:t>
            </a:r>
          </a:p>
          <a:p>
            <a:r>
              <a:rPr lang="en-US" dirty="0"/>
              <a:t>    W = </a:t>
            </a:r>
            <a:r>
              <a:rPr lang="en-US" dirty="0" err="1"/>
              <a:t>self.weight_mu</a:t>
            </a:r>
            <a:r>
              <a:rPr lang="en-US" dirty="0"/>
              <a:t> + </a:t>
            </a:r>
            <a:r>
              <a:rPr lang="en-US" dirty="0" err="1"/>
              <a:t>self.weight_sigma</a:t>
            </a:r>
            <a:r>
              <a:rPr lang="en-US" dirty="0"/>
              <a:t> * </a:t>
            </a:r>
            <a:r>
              <a:rPr lang="en-US" dirty="0" err="1"/>
              <a:t>torch.randn_like</a:t>
            </a:r>
            <a:r>
              <a:rPr lang="en-US" dirty="0"/>
              <a:t>(</a:t>
            </a:r>
            <a:r>
              <a:rPr lang="en-US" dirty="0" err="1"/>
              <a:t>self.weight_mu</a:t>
            </a:r>
            <a:r>
              <a:rPr lang="en-US" dirty="0"/>
              <a:t>)</a:t>
            </a:r>
          </a:p>
          <a:p>
            <a:r>
              <a:rPr lang="en-US" dirty="0"/>
              <a:t>    b = </a:t>
            </a:r>
            <a:r>
              <a:rPr lang="en-US" dirty="0" err="1"/>
              <a:t>self.bias_mu</a:t>
            </a:r>
            <a:r>
              <a:rPr lang="en-US" dirty="0"/>
              <a:t>   + </a:t>
            </a:r>
            <a:r>
              <a:rPr lang="en-US" dirty="0" err="1"/>
              <a:t>self.bias_sigma</a:t>
            </a:r>
            <a:r>
              <a:rPr lang="en-US" dirty="0"/>
              <a:t>   * </a:t>
            </a:r>
            <a:r>
              <a:rPr lang="en-US" dirty="0" err="1"/>
              <a:t>torch.randn_like</a:t>
            </a:r>
            <a:r>
              <a:rPr lang="en-US" dirty="0"/>
              <a:t>(</a:t>
            </a:r>
            <a:r>
              <a:rPr lang="en-US" dirty="0" err="1"/>
              <a:t>self.bias_mu</a:t>
            </a:r>
            <a:r>
              <a:rPr lang="en-US" dirty="0"/>
              <a:t>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W, b = </a:t>
            </a:r>
            <a:r>
              <a:rPr lang="en-US" dirty="0" err="1"/>
              <a:t>self.weight_mu</a:t>
            </a:r>
            <a:r>
              <a:rPr lang="en-US" dirty="0"/>
              <a:t>, </a:t>
            </a:r>
            <a:r>
              <a:rPr lang="en-US" dirty="0" err="1"/>
              <a:t>self.bias_mu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0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E45C-C498-7FD1-3670-56C120DB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Compute the KL divergence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6EE50-A946-B1E3-24F8-186627895652}"/>
              </a:ext>
            </a:extLst>
          </p:cNvPr>
          <p:cNvSpPr txBox="1"/>
          <p:nvPr/>
        </p:nvSpPr>
        <p:spPr>
          <a:xfrm>
            <a:off x="666975" y="916417"/>
            <a:ext cx="5776856" cy="590931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class </a:t>
            </a:r>
            <a:r>
              <a:rPr lang="en-US" sz="1400" dirty="0" err="1"/>
              <a:t>SynthesizerVIvec</a:t>
            </a:r>
            <a:r>
              <a:rPr lang="en-US" sz="1400" dirty="0"/>
              <a:t>(</a:t>
            </a:r>
            <a:r>
              <a:rPr lang="en-US" sz="1400" dirty="0" err="1"/>
              <a:t>nn.Module</a:t>
            </a:r>
            <a:r>
              <a:rPr lang="en-US" sz="1400" dirty="0"/>
              <a:t>):</a:t>
            </a:r>
          </a:p>
          <a:p>
            <a:r>
              <a:rPr lang="en-US" sz="1400" dirty="0"/>
              <a:t>"""</a:t>
            </a:r>
          </a:p>
          <a:p>
            <a:r>
              <a:rPr lang="en-US" sz="1400" dirty="0"/>
              <a:t>Bayesian head that consumes a vector sentence embedding [B, S] (+ optional digits).</a:t>
            </a:r>
          </a:p>
          <a:p>
            <a:r>
              <a:rPr lang="en-US" sz="1400" dirty="0"/>
              <a:t>"""</a:t>
            </a:r>
          </a:p>
          <a:p>
            <a:r>
              <a:rPr lang="en-US" sz="1400" dirty="0"/>
              <a:t>def __</a:t>
            </a:r>
            <a:r>
              <a:rPr lang="en-US" sz="1400" dirty="0" err="1"/>
              <a:t>init</a:t>
            </a:r>
            <a:r>
              <a:rPr lang="en-US" sz="1400" dirty="0"/>
              <a:t>__(self, </a:t>
            </a:r>
            <a:r>
              <a:rPr lang="en-US" sz="1400" dirty="0" err="1"/>
              <a:t>feature_dim</a:t>
            </a:r>
            <a:r>
              <a:rPr lang="en-US" sz="1400" dirty="0"/>
              <a:t>, </a:t>
            </a:r>
            <a:r>
              <a:rPr lang="en-US" sz="1400" dirty="0" err="1"/>
              <a:t>digits_dim</a:t>
            </a:r>
            <a:r>
              <a:rPr lang="en-US" sz="1400" dirty="0"/>
              <a:t>=0, </a:t>
            </a:r>
            <a:r>
              <a:rPr lang="en-US" sz="1400" dirty="0" err="1"/>
              <a:t>prior_sigma</a:t>
            </a:r>
            <a:r>
              <a:rPr lang="en-US" sz="1400" dirty="0"/>
              <a:t>=1.0, </a:t>
            </a:r>
            <a:r>
              <a:rPr lang="en-US" sz="1400" dirty="0" err="1"/>
              <a:t>dropout_p</a:t>
            </a:r>
            <a:r>
              <a:rPr lang="en-US" sz="1400" dirty="0"/>
              <a:t>=0.1):</a:t>
            </a:r>
          </a:p>
          <a:p>
            <a:r>
              <a:rPr lang="en-US" sz="1400" dirty="0"/>
              <a:t>super().__</a:t>
            </a:r>
            <a:r>
              <a:rPr lang="en-US" sz="1400" dirty="0" err="1"/>
              <a:t>init</a:t>
            </a:r>
            <a:r>
              <a:rPr lang="en-US" sz="1400" dirty="0"/>
              <a:t>__()</a:t>
            </a:r>
          </a:p>
          <a:p>
            <a:r>
              <a:rPr lang="en-US" sz="1400" dirty="0" err="1"/>
              <a:t>self.feature_dim</a:t>
            </a:r>
            <a:r>
              <a:rPr lang="en-US" sz="1400" dirty="0"/>
              <a:t> = </a:t>
            </a:r>
            <a:r>
              <a:rPr lang="en-US" sz="1400" dirty="0" err="1"/>
              <a:t>feature_dim</a:t>
            </a:r>
            <a:endParaRPr lang="en-US" sz="1400" dirty="0"/>
          </a:p>
          <a:p>
            <a:r>
              <a:rPr lang="en-US" sz="1400" dirty="0" err="1"/>
              <a:t>self.digits_dim</a:t>
            </a:r>
            <a:r>
              <a:rPr lang="en-US" sz="1400" dirty="0"/>
              <a:t> = int(</a:t>
            </a:r>
            <a:r>
              <a:rPr lang="en-US" sz="1400" dirty="0" err="1"/>
              <a:t>digits_dim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self.dropout</a:t>
            </a:r>
            <a:r>
              <a:rPr lang="en-US" sz="1400" dirty="0"/>
              <a:t> = </a:t>
            </a:r>
            <a:r>
              <a:rPr lang="en-US" sz="1400" dirty="0" err="1"/>
              <a:t>nn.Dropout</a:t>
            </a:r>
            <a:r>
              <a:rPr lang="en-US" sz="1400" dirty="0"/>
              <a:t>(</a:t>
            </a:r>
            <a:r>
              <a:rPr lang="en-US" sz="1400" dirty="0" err="1"/>
              <a:t>dropout_p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self.bayes_head</a:t>
            </a:r>
            <a:r>
              <a:rPr lang="en-US" sz="1400" dirty="0"/>
              <a:t> = </a:t>
            </a:r>
            <a:r>
              <a:rPr lang="en-US" sz="1400" dirty="0" err="1"/>
              <a:t>BayesLinear</a:t>
            </a:r>
            <a:r>
              <a:rPr lang="en-US" sz="1400" dirty="0"/>
              <a:t>(</a:t>
            </a:r>
            <a:r>
              <a:rPr lang="en-US" sz="1400" dirty="0" err="1"/>
              <a:t>feature_dim</a:t>
            </a:r>
            <a:r>
              <a:rPr lang="en-US" sz="1400" dirty="0"/>
              <a:t> + </a:t>
            </a:r>
            <a:r>
              <a:rPr lang="en-US" sz="1400" dirty="0" err="1"/>
              <a:t>self.digits_dim</a:t>
            </a:r>
            <a:r>
              <a:rPr lang="en-US" sz="1400" dirty="0"/>
              <a:t>, 1, </a:t>
            </a:r>
            <a:r>
              <a:rPr lang="en-US" sz="1400" dirty="0" err="1"/>
              <a:t>prior_sigma</a:t>
            </a:r>
            <a:r>
              <a:rPr lang="en-US" sz="1400" dirty="0"/>
              <a:t>=</a:t>
            </a:r>
            <a:r>
              <a:rPr lang="en-US" sz="1400" dirty="0" err="1"/>
              <a:t>prior_sigma</a:t>
            </a:r>
            <a:r>
              <a:rPr lang="en-US" sz="1400" dirty="0"/>
              <a:t>)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def forward(self, </a:t>
            </a:r>
            <a:r>
              <a:rPr lang="en-US" sz="1400" dirty="0" err="1"/>
              <a:t>h_vec</a:t>
            </a:r>
            <a:r>
              <a:rPr lang="en-US" sz="1400" dirty="0"/>
              <a:t>, digits=None, sample=True):</a:t>
            </a:r>
          </a:p>
          <a:p>
            <a:r>
              <a:rPr lang="en-US" sz="1400" dirty="0"/>
              <a:t># </a:t>
            </a:r>
            <a:r>
              <a:rPr lang="en-US" sz="1400" dirty="0" err="1"/>
              <a:t>h_vec</a:t>
            </a:r>
            <a:r>
              <a:rPr lang="en-US" sz="1400" dirty="0"/>
              <a:t>: [B, S]</a:t>
            </a:r>
          </a:p>
          <a:p>
            <a:r>
              <a:rPr lang="en-US" sz="1400" dirty="0"/>
              <a:t>x = </a:t>
            </a:r>
            <a:r>
              <a:rPr lang="en-US" sz="1400" dirty="0" err="1"/>
              <a:t>self.dropout</a:t>
            </a:r>
            <a:r>
              <a:rPr lang="en-US" sz="1400" dirty="0"/>
              <a:t>(</a:t>
            </a:r>
            <a:r>
              <a:rPr lang="en-US" sz="1400" dirty="0" err="1"/>
              <a:t>h_vec</a:t>
            </a:r>
            <a:r>
              <a:rPr lang="en-US" sz="1400" dirty="0"/>
              <a:t>)</a:t>
            </a:r>
          </a:p>
          <a:p>
            <a:r>
              <a:rPr lang="en-US" sz="1400" dirty="0"/>
              <a:t>if digits is not None and </a:t>
            </a:r>
            <a:r>
              <a:rPr lang="en-US" sz="1400" dirty="0" err="1"/>
              <a:t>self.digits_dim</a:t>
            </a:r>
            <a:r>
              <a:rPr lang="en-US" sz="1400" dirty="0"/>
              <a:t> &gt; 0:</a:t>
            </a:r>
          </a:p>
          <a:p>
            <a:r>
              <a:rPr lang="en-US" sz="1400" dirty="0"/>
              <a:t>x = </a:t>
            </a:r>
            <a:r>
              <a:rPr lang="en-US" sz="1400" dirty="0" err="1"/>
              <a:t>torch.cat</a:t>
            </a:r>
            <a:r>
              <a:rPr lang="en-US" sz="1400" dirty="0"/>
              <a:t>([x, digits], dim=1) # [B, S + Dg]</a:t>
            </a:r>
          </a:p>
          <a:p>
            <a:r>
              <a:rPr lang="en-US" sz="1400" dirty="0"/>
              <a:t>logits = </a:t>
            </a:r>
            <a:r>
              <a:rPr lang="en-US" sz="1400" dirty="0" err="1"/>
              <a:t>self.bayes_head</a:t>
            </a:r>
            <a:r>
              <a:rPr lang="en-US" sz="1400" dirty="0"/>
              <a:t>(x, sample=sample).squeeze(-1) # [B]</a:t>
            </a:r>
          </a:p>
          <a:p>
            <a:r>
              <a:rPr lang="en-US" sz="1400" dirty="0"/>
              <a:t>probs = </a:t>
            </a:r>
            <a:r>
              <a:rPr lang="en-US" sz="1400" dirty="0" err="1"/>
              <a:t>torch.sigmoid</a:t>
            </a:r>
            <a:r>
              <a:rPr lang="en-US" sz="1400" dirty="0"/>
              <a:t>(logits)</a:t>
            </a:r>
          </a:p>
          <a:p>
            <a:r>
              <a:rPr lang="en-US" sz="1400" dirty="0"/>
              <a:t>return probs, logits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def kl(self):</a:t>
            </a:r>
          </a:p>
          <a:p>
            <a:r>
              <a:rPr lang="en-US" sz="1400" dirty="0"/>
              <a:t>return </a:t>
            </a:r>
            <a:r>
              <a:rPr lang="en-US" sz="1400" dirty="0" err="1"/>
              <a:t>self.bayes_head.kl</a:t>
            </a:r>
            <a:r>
              <a:rPr lang="en-US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6D857-A93A-F5C5-A2C6-D804537E5204}"/>
              </a:ext>
            </a:extLst>
          </p:cNvPr>
          <p:cNvSpPr txBox="1"/>
          <p:nvPr/>
        </p:nvSpPr>
        <p:spPr>
          <a:xfrm>
            <a:off x="6680499" y="1032734"/>
            <a:ext cx="5152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kl_w</a:t>
            </a:r>
            <a:r>
              <a:rPr lang="en-US" dirty="0"/>
              <a:t> = </a:t>
            </a:r>
            <a:r>
              <a:rPr lang="en-US" dirty="0" err="1"/>
              <a:t>torch.log</a:t>
            </a:r>
            <a:r>
              <a:rPr lang="en-US" dirty="0"/>
              <a:t>(</a:t>
            </a:r>
            <a:r>
              <a:rPr lang="en-US" dirty="0" err="1"/>
              <a:t>p_sigma</a:t>
            </a:r>
            <a:r>
              <a:rPr lang="en-US" dirty="0"/>
              <a:t> / </a:t>
            </a:r>
            <a:r>
              <a:rPr lang="en-US" dirty="0" err="1"/>
              <a:t>w_sigma</a:t>
            </a:r>
            <a:r>
              <a:rPr lang="en-US" dirty="0"/>
              <a:t>) + (</a:t>
            </a:r>
            <a:r>
              <a:rPr lang="en-US" dirty="0" err="1"/>
              <a:t>w_sigma</a:t>
            </a:r>
            <a:r>
              <a:rPr lang="en-US" dirty="0"/>
              <a:t>**2 + </a:t>
            </a:r>
            <a:r>
              <a:rPr lang="en-US" dirty="0" err="1"/>
              <a:t>w_mu</a:t>
            </a:r>
            <a:r>
              <a:rPr lang="en-US" dirty="0"/>
              <a:t>**2) / (2*</a:t>
            </a:r>
            <a:r>
              <a:rPr lang="en-US" dirty="0" err="1"/>
              <a:t>p_sigma</a:t>
            </a:r>
            <a:r>
              <a:rPr lang="en-US" dirty="0"/>
              <a:t>**2) - 0.5</a:t>
            </a:r>
          </a:p>
          <a:p>
            <a:r>
              <a:rPr lang="en-US" dirty="0" err="1"/>
              <a:t>kl_b</a:t>
            </a:r>
            <a:r>
              <a:rPr lang="en-US" dirty="0"/>
              <a:t> = </a:t>
            </a:r>
            <a:r>
              <a:rPr lang="en-US" dirty="0" err="1"/>
              <a:t>torch.log</a:t>
            </a:r>
            <a:r>
              <a:rPr lang="en-US" dirty="0"/>
              <a:t>(</a:t>
            </a:r>
            <a:r>
              <a:rPr lang="en-US" dirty="0" err="1"/>
              <a:t>p_sigma</a:t>
            </a:r>
            <a:r>
              <a:rPr lang="en-US" dirty="0"/>
              <a:t> / </a:t>
            </a:r>
            <a:r>
              <a:rPr lang="en-US" dirty="0" err="1"/>
              <a:t>b_sigma</a:t>
            </a:r>
            <a:r>
              <a:rPr lang="en-US" dirty="0"/>
              <a:t>) + (</a:t>
            </a:r>
            <a:r>
              <a:rPr lang="en-US" dirty="0" err="1"/>
              <a:t>b_sigma</a:t>
            </a:r>
            <a:r>
              <a:rPr lang="en-US" dirty="0"/>
              <a:t>**2 + </a:t>
            </a:r>
            <a:r>
              <a:rPr lang="en-US" dirty="0" err="1"/>
              <a:t>b_mu</a:t>
            </a:r>
            <a:r>
              <a:rPr lang="en-US" dirty="0"/>
              <a:t>**2) / (2*</a:t>
            </a:r>
            <a:r>
              <a:rPr lang="en-US" dirty="0" err="1"/>
              <a:t>p_sigma</a:t>
            </a:r>
            <a:r>
              <a:rPr lang="en-US" dirty="0"/>
              <a:t>**2) - 0.5</a:t>
            </a:r>
          </a:p>
          <a:p>
            <a:r>
              <a:rPr lang="en-US" dirty="0"/>
              <a:t>KL = </a:t>
            </a:r>
            <a:r>
              <a:rPr lang="en-US" dirty="0" err="1"/>
              <a:t>kl_w.sum</a:t>
            </a:r>
            <a:r>
              <a:rPr lang="en-US" dirty="0"/>
              <a:t>() + </a:t>
            </a:r>
            <a:r>
              <a:rPr lang="en-US" dirty="0" err="1"/>
              <a:t>kl_b.sum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9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9EBC-19EB-450C-C505-9271594F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and Scheduler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6A8D3-D0AB-A347-87D7-1B49195258A4}"/>
              </a:ext>
            </a:extLst>
          </p:cNvPr>
          <p:cNvSpPr txBox="1"/>
          <p:nvPr/>
        </p:nvSpPr>
        <p:spPr>
          <a:xfrm>
            <a:off x="957431" y="1570616"/>
            <a:ext cx="10682343" cy="25853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optimizer1 = </a:t>
            </a:r>
            <a:r>
              <a:rPr lang="en-US" dirty="0" err="1"/>
              <a:t>torch.optim.AdamW</a:t>
            </a:r>
            <a:r>
              <a:rPr lang="en-US" dirty="0"/>
              <a:t>(mb1.parameters(), </a:t>
            </a:r>
            <a:r>
              <a:rPr lang="en-US" dirty="0" err="1"/>
              <a:t>lr</a:t>
            </a:r>
            <a:r>
              <a:rPr lang="en-US" dirty="0"/>
              <a:t>=lr1, eps=1e-8, </a:t>
            </a:r>
            <a:r>
              <a:rPr lang="en-US" dirty="0" err="1"/>
              <a:t>weight_decay</a:t>
            </a:r>
            <a:r>
              <a:rPr lang="en-US" dirty="0"/>
              <a:t>=1e-4)</a:t>
            </a:r>
          </a:p>
          <a:p>
            <a:r>
              <a:rPr lang="en-US" dirty="0"/>
              <a:t>optimizer2 = </a:t>
            </a:r>
            <a:r>
              <a:rPr lang="en-US" dirty="0" err="1"/>
              <a:t>torch.optim.AdamW</a:t>
            </a:r>
            <a:r>
              <a:rPr lang="en-US" dirty="0"/>
              <a:t>(mb2.parameters(), </a:t>
            </a:r>
            <a:r>
              <a:rPr lang="en-US" dirty="0" err="1"/>
              <a:t>lr</a:t>
            </a:r>
            <a:r>
              <a:rPr lang="en-US" dirty="0"/>
              <a:t>=lr2, eps=1e-8, </a:t>
            </a:r>
            <a:r>
              <a:rPr lang="en-US" dirty="0" err="1"/>
              <a:t>weight_decay</a:t>
            </a:r>
            <a:r>
              <a:rPr lang="en-US" dirty="0"/>
              <a:t>=1e-4)</a:t>
            </a:r>
          </a:p>
          <a:p>
            <a:r>
              <a:rPr lang="en-US" dirty="0"/>
              <a:t>optimizer3 = </a:t>
            </a:r>
            <a:r>
              <a:rPr lang="en-US" dirty="0" err="1"/>
              <a:t>torch.optim.AdamW</a:t>
            </a:r>
            <a:r>
              <a:rPr lang="en-US" dirty="0"/>
              <a:t>(mb3.parameters(), </a:t>
            </a:r>
            <a:r>
              <a:rPr lang="en-US" dirty="0" err="1"/>
              <a:t>lr</a:t>
            </a:r>
            <a:r>
              <a:rPr lang="en-US" dirty="0"/>
              <a:t>=lr3, eps=1e-8, </a:t>
            </a:r>
            <a:r>
              <a:rPr lang="en-US" dirty="0" err="1"/>
              <a:t>weight_decay</a:t>
            </a:r>
            <a:r>
              <a:rPr lang="en-US" dirty="0"/>
              <a:t>=1e-4)</a:t>
            </a:r>
          </a:p>
          <a:p>
            <a:r>
              <a:rPr lang="en-US" dirty="0"/>
              <a:t>optimizer0 = </a:t>
            </a:r>
            <a:r>
              <a:rPr lang="en-US" dirty="0" err="1"/>
              <a:t>torch.optim.AdamW</a:t>
            </a:r>
            <a:r>
              <a:rPr lang="en-US" dirty="0"/>
              <a:t>(mb0.parameters(), </a:t>
            </a:r>
            <a:r>
              <a:rPr lang="en-US" dirty="0" err="1"/>
              <a:t>lr</a:t>
            </a:r>
            <a:r>
              <a:rPr lang="en-US" dirty="0"/>
              <a:t>=lr0, eps=1e-8, </a:t>
            </a:r>
            <a:r>
              <a:rPr lang="en-US" dirty="0" err="1"/>
              <a:t>weight_decay</a:t>
            </a:r>
            <a:r>
              <a:rPr lang="en-US" dirty="0"/>
              <a:t>=1e-5)</a:t>
            </a:r>
          </a:p>
          <a:p>
            <a:endParaRPr lang="en-US" dirty="0"/>
          </a:p>
          <a:p>
            <a:r>
              <a:rPr lang="en-US" dirty="0"/>
              <a:t>scheduler1 = </a:t>
            </a:r>
            <a:r>
              <a:rPr lang="en-US" dirty="0" err="1"/>
              <a:t>CosineAnnealingLR</a:t>
            </a:r>
            <a:r>
              <a:rPr lang="en-US" dirty="0"/>
              <a:t>(optimizer1, </a:t>
            </a:r>
            <a:r>
              <a:rPr lang="en-US" dirty="0" err="1"/>
              <a:t>T_max</a:t>
            </a:r>
            <a:r>
              <a:rPr lang="en-US" dirty="0"/>
              <a:t>=epochs, </a:t>
            </a:r>
            <a:r>
              <a:rPr lang="en-US" dirty="0" err="1"/>
              <a:t>eta_min</a:t>
            </a:r>
            <a:r>
              <a:rPr lang="en-US" dirty="0"/>
              <a:t>=lr1*0.01)</a:t>
            </a:r>
          </a:p>
          <a:p>
            <a:r>
              <a:rPr lang="en-US" dirty="0"/>
              <a:t>scheduler2 = </a:t>
            </a:r>
            <a:r>
              <a:rPr lang="en-US" dirty="0" err="1"/>
              <a:t>CosineAnnealingLR</a:t>
            </a:r>
            <a:r>
              <a:rPr lang="en-US" dirty="0"/>
              <a:t>(optimizer2, </a:t>
            </a:r>
            <a:r>
              <a:rPr lang="en-US" dirty="0" err="1"/>
              <a:t>T_max</a:t>
            </a:r>
            <a:r>
              <a:rPr lang="en-US" dirty="0"/>
              <a:t>=epochs, </a:t>
            </a:r>
            <a:r>
              <a:rPr lang="en-US" dirty="0" err="1"/>
              <a:t>eta_min</a:t>
            </a:r>
            <a:r>
              <a:rPr lang="en-US" dirty="0"/>
              <a:t>=lr2*0.01)</a:t>
            </a:r>
          </a:p>
          <a:p>
            <a:r>
              <a:rPr lang="en-US" dirty="0"/>
              <a:t>scheduler3 = </a:t>
            </a:r>
            <a:r>
              <a:rPr lang="en-US" dirty="0" err="1"/>
              <a:t>CosineAnnealingLR</a:t>
            </a:r>
            <a:r>
              <a:rPr lang="en-US" dirty="0"/>
              <a:t>(optimizer3, </a:t>
            </a:r>
            <a:r>
              <a:rPr lang="en-US" dirty="0" err="1"/>
              <a:t>T_max</a:t>
            </a:r>
            <a:r>
              <a:rPr lang="en-US" dirty="0"/>
              <a:t>=epochs, </a:t>
            </a:r>
            <a:r>
              <a:rPr lang="en-US" dirty="0" err="1"/>
              <a:t>eta_min</a:t>
            </a:r>
            <a:r>
              <a:rPr lang="en-US" dirty="0"/>
              <a:t>=lr3*0.01)</a:t>
            </a:r>
          </a:p>
          <a:p>
            <a:r>
              <a:rPr lang="en-US" dirty="0"/>
              <a:t>scheduler0 = </a:t>
            </a:r>
            <a:r>
              <a:rPr lang="en-US" dirty="0" err="1"/>
              <a:t>CosineAnnealingLR</a:t>
            </a:r>
            <a:r>
              <a:rPr lang="en-US" dirty="0"/>
              <a:t>(optimizer0, </a:t>
            </a:r>
            <a:r>
              <a:rPr lang="en-US" dirty="0" err="1"/>
              <a:t>T_max</a:t>
            </a:r>
            <a:r>
              <a:rPr lang="en-US" dirty="0"/>
              <a:t>=epochs, </a:t>
            </a:r>
            <a:r>
              <a:rPr lang="en-US" dirty="0" err="1"/>
              <a:t>eta_min</a:t>
            </a:r>
            <a:r>
              <a:rPr lang="en-US" dirty="0"/>
              <a:t>=lr0*0.1)</a:t>
            </a:r>
          </a:p>
        </p:txBody>
      </p:sp>
    </p:spTree>
    <p:extLst>
      <p:ext uri="{BB962C8B-B14F-4D97-AF65-F5344CB8AC3E}">
        <p14:creationId xmlns:p14="http://schemas.microsoft.com/office/powerpoint/2010/main" val="317280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C081-4FC7-0859-E311-5F9DF709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Uncertainty: Monte Carlo </a:t>
            </a:r>
            <a:r>
              <a:rPr lang="en-US" dirty="0" err="1"/>
              <a:t>Samping</a:t>
            </a:r>
            <a:endParaRPr lang="en-US" dirty="0"/>
          </a:p>
        </p:txBody>
      </p:sp>
      <p:pic>
        <p:nvPicPr>
          <p:cNvPr id="5" name="Picture 4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4315AC65-1E5F-8D42-148D-23C3FD89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44" y="1600516"/>
            <a:ext cx="8968948" cy="1510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DFC72-2C65-226E-4B65-BADC16DC7562}"/>
              </a:ext>
            </a:extLst>
          </p:cNvPr>
          <p:cNvSpPr txBox="1"/>
          <p:nvPr/>
        </p:nvSpPr>
        <p:spPr>
          <a:xfrm>
            <a:off x="1204856" y="3429000"/>
            <a:ext cx="735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is the approximated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9003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AAF8-B0A4-5CDF-2247-8A144DA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Neural Network Idea</a:t>
            </a:r>
          </a:p>
        </p:txBody>
      </p:sp>
      <p:pic>
        <p:nvPicPr>
          <p:cNvPr id="5" name="Picture 4" descr="A diagram of a triangle with circles and lines&#10;&#10;AI-generated content may be incorrect.">
            <a:extLst>
              <a:ext uri="{FF2B5EF4-FFF2-40B4-BE49-F238E27FC236}">
                <a16:creationId xmlns:a16="http://schemas.microsoft.com/office/drawing/2014/main" id="{460EB11B-D60B-0A61-576F-673A5CA3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43" y="1529319"/>
            <a:ext cx="8189208" cy="49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7BFD-61F6-F799-60C7-1D8B5890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16DFBF-D167-30BC-0C8C-1876319D3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268"/>
            <a:ext cx="10515600" cy="4116051"/>
          </a:xfrm>
        </p:spPr>
      </p:pic>
    </p:spTree>
    <p:extLst>
      <p:ext uri="{BB962C8B-B14F-4D97-AF65-F5344CB8AC3E}">
        <p14:creationId xmlns:p14="http://schemas.microsoft.com/office/powerpoint/2010/main" val="106870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932A-65D0-B719-18F7-E196EBC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of loss of a person&#10;&#10;AI-generated content may be incorrect.">
            <a:extLst>
              <a:ext uri="{FF2B5EF4-FFF2-40B4-BE49-F238E27FC236}">
                <a16:creationId xmlns:a16="http://schemas.microsoft.com/office/drawing/2014/main" id="{812C2818-C6BC-D86E-0F69-4CB37501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3" y="1690688"/>
            <a:ext cx="7772400" cy="47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9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4EAE-9A25-144C-E24A-65EFFD9F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BB20BC57-642B-A7B8-A46B-08314168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58" y="1610369"/>
            <a:ext cx="7772400" cy="46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4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E821-6E43-6140-E4D0-7704B437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Evaluate with best threshold from VALIDATION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FBB2C-E894-E6A3-267C-2740D40F203F}"/>
              </a:ext>
            </a:extLst>
          </p:cNvPr>
          <p:cNvSpPr txBox="1"/>
          <p:nvPr/>
        </p:nvSpPr>
        <p:spPr>
          <a:xfrm>
            <a:off x="838200" y="1893346"/>
            <a:ext cx="1024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[VALID] Best threshold by accuracy: 0.675 (</a:t>
            </a:r>
            <a:r>
              <a:rPr lang="en-US" dirty="0" err="1"/>
              <a:t>val</a:t>
            </a:r>
            <a:r>
              <a:rPr lang="en-US" dirty="0"/>
              <a:t> acc at that </a:t>
            </a:r>
            <a:r>
              <a:rPr lang="en-US" dirty="0" err="1"/>
              <a:t>thr</a:t>
            </a:r>
            <a:r>
              <a:rPr lang="en-US" dirty="0"/>
              <a:t> ≈ 0.8854)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[TRAIN metrics] {'threshold': 0.675, 'acc': 0.891063596491228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[VALID metrics] {'threshold': 0.675, 'acc': 0.8853693181818182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[TEST metrics] {'threshold': 0.675, 'acc': 0.8920454545454546</a:t>
            </a:r>
          </a:p>
        </p:txBody>
      </p:sp>
    </p:spTree>
    <p:extLst>
      <p:ext uri="{BB962C8B-B14F-4D97-AF65-F5344CB8AC3E}">
        <p14:creationId xmlns:p14="http://schemas.microsoft.com/office/powerpoint/2010/main" val="210629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D584-216F-FBE1-DFAE-9B9F4FF4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1325563"/>
          </a:xfrm>
        </p:spPr>
        <p:txBody>
          <a:bodyPr/>
          <a:lstStyle/>
          <a:p>
            <a:r>
              <a:rPr lang="en-US" dirty="0"/>
              <a:t>Tables: test, all inference are made from posterior samples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A07F7-27B1-8838-6651-F672CC41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8" y="1673212"/>
            <a:ext cx="11509903" cy="14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7532D-A8C4-C6F9-8DF5-C9F22B84E8C1}"/>
              </a:ext>
            </a:extLst>
          </p:cNvPr>
          <p:cNvSpPr txBox="1"/>
          <p:nvPr/>
        </p:nvSpPr>
        <p:spPr>
          <a:xfrm>
            <a:off x="788773" y="630194"/>
            <a:ext cx="10614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word-level sentiment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C4C54-9948-BD25-7CCA-608643608824}"/>
              </a:ext>
            </a:extLst>
          </p:cNvPr>
          <p:cNvSpPr txBox="1"/>
          <p:nvPr/>
        </p:nvSpPr>
        <p:spPr>
          <a:xfrm>
            <a:off x="976184" y="1779373"/>
            <a:ext cx="107380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There are two ways to compute the word-level sentiment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1</a:t>
            </a:r>
            <a:r>
              <a:rPr lang="en-US" sz="3200" baseline="30000" dirty="0"/>
              <a:t>st</a:t>
            </a:r>
            <a:r>
              <a:rPr lang="en-US" sz="3200" dirty="0"/>
              <a:t> way is to get directly scores from </a:t>
            </a:r>
            <a:r>
              <a:rPr lang="en-US" sz="3200" dirty="0" err="1"/>
              <a:t>sentiment_block</a:t>
            </a:r>
            <a:r>
              <a:rPr lang="en-US" sz="3200" dirty="0"/>
              <a:t> class: token features from this class multiples by token mask; </a:t>
            </a:r>
            <a:r>
              <a:rPr lang="en-US" sz="3200" dirty="0" err="1"/>
              <a:t>h_t</a:t>
            </a:r>
            <a:r>
              <a:rPr lang="en-US" sz="3200" dirty="0"/>
              <a:t> is the attention-refined token feature from </a:t>
            </a:r>
            <a:r>
              <a:rPr lang="en-US" sz="3200" dirty="0" err="1"/>
              <a:t>SelfAttention</a:t>
            </a:r>
            <a:r>
              <a:rPr lang="en-US" sz="3200" dirty="0"/>
              <a:t> + </a:t>
            </a:r>
            <a:r>
              <a:rPr lang="en-US" sz="3200" dirty="0" err="1"/>
              <a:t>LayerNorm</a:t>
            </a:r>
            <a:r>
              <a:rPr lang="en-US" sz="3200" dirty="0"/>
              <a:t> + Dropout.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D12193D-BC43-7477-2977-8435CA5D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17" y="4826361"/>
            <a:ext cx="7198842" cy="16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7CCD-5EE1-A4D0-BCA6-76962D6C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way to compute sentiment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8B23-AFF4-C6FD-86D2-8A947E049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3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2nd way is to compute the sentiment scores from the Bayesian head at the final layer</a:t>
            </a:r>
          </a:p>
          <a:p>
            <a:r>
              <a:rPr lang="en-US" dirty="0"/>
              <a:t>Token features from the sentiment block: </a:t>
            </a:r>
            <a:r>
              <a:rPr lang="en-US" dirty="0" err="1"/>
              <a:t>h_t</a:t>
            </a:r>
            <a:endParaRPr lang="en-US" dirty="0"/>
          </a:p>
          <a:p>
            <a:r>
              <a:rPr lang="en-US" dirty="0"/>
              <a:t>Padding mask: </a:t>
            </a:r>
            <a:r>
              <a:rPr lang="en-US" dirty="0" err="1"/>
              <a:t>m_t</a:t>
            </a:r>
            <a:r>
              <a:rPr lang="en-US" dirty="0"/>
              <a:t> either 0 or 1</a:t>
            </a:r>
          </a:p>
          <a:p>
            <a:r>
              <a:rPr lang="en-US" dirty="0"/>
              <a:t>Per-token logit contribution: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athematical equation with a number of letters&#10;&#10;AI-generated content may be incorrect.">
            <a:extLst>
              <a:ext uri="{FF2B5EF4-FFF2-40B4-BE49-F238E27FC236}">
                <a16:creationId xmlns:a16="http://schemas.microsoft.com/office/drawing/2014/main" id="{4EC31100-17CE-76DC-8C51-556B8422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520" y="4201298"/>
            <a:ext cx="5274959" cy="16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7564-0AA1-BB80-5CAF-112BB754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50 Positive for block-based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3AD7340-3320-0480-5404-81DD9A4DE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062" y="1490916"/>
            <a:ext cx="5372474" cy="5001959"/>
          </a:xfrm>
        </p:spPr>
      </p:pic>
    </p:spTree>
    <p:extLst>
      <p:ext uri="{BB962C8B-B14F-4D97-AF65-F5344CB8AC3E}">
        <p14:creationId xmlns:p14="http://schemas.microsoft.com/office/powerpoint/2010/main" val="396350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D64D-C8A8-5508-6424-805D7EA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0"/>
            <a:ext cx="10515600" cy="907621"/>
          </a:xfrm>
        </p:spPr>
        <p:txBody>
          <a:bodyPr/>
          <a:lstStyle/>
          <a:p>
            <a:r>
              <a:rPr lang="en-US" dirty="0"/>
              <a:t>Top 50 Negative Block-based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7AB1983-E600-1DFD-A59B-97575824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53" y="778476"/>
            <a:ext cx="5848939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B9BA-F4EB-BF62-0257-F5023689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117990"/>
            <a:ext cx="10515600" cy="882907"/>
          </a:xfrm>
        </p:spPr>
        <p:txBody>
          <a:bodyPr/>
          <a:lstStyle/>
          <a:p>
            <a:r>
              <a:rPr lang="en-US" dirty="0"/>
              <a:t>Top 50 Positive words for Bayesian head</a:t>
            </a:r>
          </a:p>
        </p:txBody>
      </p:sp>
      <p:pic>
        <p:nvPicPr>
          <p:cNvPr id="7" name="Content Placeholder 6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DE5D2278-87C7-BA0A-8A37-4FE4C19F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378" y="927049"/>
            <a:ext cx="2704667" cy="5930951"/>
          </a:xfrm>
        </p:spPr>
      </p:pic>
      <p:pic>
        <p:nvPicPr>
          <p:cNvPr id="9" name="Picture 8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4343BC7B-0136-AC64-EEB5-FCD6E7CB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44" y="927047"/>
            <a:ext cx="2898079" cy="59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6CB6-3A9F-9870-623F-1B8AB196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Kullback-</a:t>
            </a:r>
            <a:r>
              <a:rPr lang="en-US" dirty="0" err="1"/>
              <a:t>Leibler</a:t>
            </a:r>
            <a:r>
              <a:rPr lang="en-US" dirty="0"/>
              <a:t> (KL) Divergence between True Posterior and </a:t>
            </a:r>
            <a:r>
              <a:rPr lang="en-US" dirty="0" err="1"/>
              <a:t>Appro</a:t>
            </a:r>
            <a:r>
              <a:rPr lang="en-US" dirty="0"/>
              <a:t>. Post</a:t>
            </a:r>
          </a:p>
        </p:txBody>
      </p:sp>
      <p:pic>
        <p:nvPicPr>
          <p:cNvPr id="5" name="Picture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B7DDE2FE-8A54-E1A9-F379-BB8BC00E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0422"/>
            <a:ext cx="10669387" cy="3288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234DE-037E-2FC3-BA4A-5281D37B7402}"/>
              </a:ext>
            </a:extLst>
          </p:cNvPr>
          <p:cNvSpPr txBox="1"/>
          <p:nvPr/>
        </p:nvSpPr>
        <p:spPr>
          <a:xfrm>
            <a:off x="556054" y="5029199"/>
            <a:ext cx="11343503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 core idea of Bayesian Variational is using a known distribution to approximate the true intractable posterior distribution in neural network.  </a:t>
            </a:r>
          </a:p>
        </p:txBody>
      </p:sp>
    </p:spTree>
    <p:extLst>
      <p:ext uri="{BB962C8B-B14F-4D97-AF65-F5344CB8AC3E}">
        <p14:creationId xmlns:p14="http://schemas.microsoft.com/office/powerpoint/2010/main" val="108313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CCD7-1176-0076-E38D-E48E57D3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29" y="80222"/>
            <a:ext cx="10515600" cy="1325563"/>
          </a:xfrm>
        </p:spPr>
        <p:txBody>
          <a:bodyPr/>
          <a:lstStyle/>
          <a:p>
            <a:r>
              <a:rPr lang="en-US" dirty="0"/>
              <a:t>Wine Top Positive Word Analyze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6FF829-F303-2C6B-4B18-4FB2432A2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29" y="1132499"/>
            <a:ext cx="10054106" cy="5559016"/>
          </a:xfrm>
        </p:spPr>
      </p:pic>
    </p:spTree>
    <p:extLst>
      <p:ext uri="{BB962C8B-B14F-4D97-AF65-F5344CB8AC3E}">
        <p14:creationId xmlns:p14="http://schemas.microsoft.com/office/powerpoint/2010/main" val="996596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41EB-046A-038C-BB57-EFEC705F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77" y="92599"/>
            <a:ext cx="10515600" cy="1325563"/>
          </a:xfrm>
        </p:spPr>
        <p:txBody>
          <a:bodyPr/>
          <a:lstStyle/>
          <a:p>
            <a:r>
              <a:rPr lang="en-US" dirty="0"/>
              <a:t>Wine Top Negative Word Analyze</a:t>
            </a:r>
          </a:p>
        </p:txBody>
      </p:sp>
      <p:pic>
        <p:nvPicPr>
          <p:cNvPr id="5" name="Picture 4" descr="A screenshot of a document&#10;&#10;AI-generated content may be incorrect.">
            <a:extLst>
              <a:ext uri="{FF2B5EF4-FFF2-40B4-BE49-F238E27FC236}">
                <a16:creationId xmlns:a16="http://schemas.microsoft.com/office/drawing/2014/main" id="{93D8550B-FC91-EC86-A874-EFF06AF7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7" y="1344698"/>
            <a:ext cx="10859846" cy="54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28F2-87A1-0F33-7281-3C2E0E52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two ways of sentiment scores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05DB4-DC93-AC70-F3FE-27FCE675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76" y="1690688"/>
            <a:ext cx="7772400" cy="43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2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733D-DFC1-C621-608B-DF250BF8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Bayesian AMIC on other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39181-9628-6366-7B60-5206BF78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3316"/>
          </a:xfrm>
        </p:spPr>
        <p:txBody>
          <a:bodyPr/>
          <a:lstStyle/>
          <a:p>
            <a:r>
              <a:rPr lang="en-US" dirty="0"/>
              <a:t>I tried on different dataset</a:t>
            </a:r>
          </a:p>
          <a:p>
            <a:r>
              <a:rPr lang="en-US" dirty="0"/>
              <a:t>1. Amazon</a:t>
            </a:r>
          </a:p>
          <a:p>
            <a:r>
              <a:rPr lang="en-US" dirty="0"/>
              <a:t>2. IMDB Movie</a:t>
            </a:r>
          </a:p>
          <a:p>
            <a:r>
              <a:rPr lang="en-US" dirty="0"/>
              <a:t>3. Twitter</a:t>
            </a:r>
          </a:p>
        </p:txBody>
      </p:sp>
    </p:spTree>
    <p:extLst>
      <p:ext uri="{BB962C8B-B14F-4D97-AF65-F5344CB8AC3E}">
        <p14:creationId xmlns:p14="http://schemas.microsoft.com/office/powerpoint/2010/main" val="1906014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8AE1-502D-16A6-70AC-5FEDE84A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3E47-50AE-3AC1-1430-39CC10C3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80,000 rows in total</a:t>
            </a:r>
          </a:p>
          <a:p>
            <a:endParaRPr lang="en-US" dirty="0"/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5B06ED0C-19E0-8D11-69E9-63DFC769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453"/>
            <a:ext cx="7772400" cy="37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5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9708-A344-EAEC-D7AF-96CADCE7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Dataset Snap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5FA676-D590-1BFE-8369-B53517288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4021"/>
            <a:ext cx="11835957" cy="3923431"/>
          </a:xfrm>
        </p:spPr>
      </p:pic>
    </p:spTree>
    <p:extLst>
      <p:ext uri="{BB962C8B-B14F-4D97-AF65-F5344CB8AC3E}">
        <p14:creationId xmlns:p14="http://schemas.microsoft.com/office/powerpoint/2010/main" val="4192575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1444-8FE1-33FE-28D6-3AF2BDEB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Data Label Balance</a:t>
            </a:r>
          </a:p>
        </p:txBody>
      </p:sp>
      <p:pic>
        <p:nvPicPr>
          <p:cNvPr id="5" name="Content Placeholder 4" descr="A green and blue bar graph&#10;&#10;AI-generated content may be incorrect.">
            <a:extLst>
              <a:ext uri="{FF2B5EF4-FFF2-40B4-BE49-F238E27FC236}">
                <a16:creationId xmlns:a16="http://schemas.microsoft.com/office/drawing/2014/main" id="{8A48BC5D-7A87-A441-BED7-6197AF0A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000" y="1825625"/>
            <a:ext cx="5772000" cy="4351338"/>
          </a:xfrm>
        </p:spPr>
      </p:pic>
    </p:spTree>
    <p:extLst>
      <p:ext uri="{BB962C8B-B14F-4D97-AF65-F5344CB8AC3E}">
        <p14:creationId xmlns:p14="http://schemas.microsoft.com/office/powerpoint/2010/main" val="133432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5C8E-36C5-3E87-7B3D-F4FEC25B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Training Accuracy</a:t>
            </a:r>
          </a:p>
        </p:txBody>
      </p:sp>
      <p:pic>
        <p:nvPicPr>
          <p:cNvPr id="5" name="Content Placeholder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21A2CA8D-9FCE-5BC0-E0D9-227214EB0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871" y="1825625"/>
            <a:ext cx="7354257" cy="4351338"/>
          </a:xfrm>
        </p:spPr>
      </p:pic>
    </p:spTree>
    <p:extLst>
      <p:ext uri="{BB962C8B-B14F-4D97-AF65-F5344CB8AC3E}">
        <p14:creationId xmlns:p14="http://schemas.microsoft.com/office/powerpoint/2010/main" val="181958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731D-6E8A-728A-947F-12FC626E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Training results</a:t>
            </a:r>
          </a:p>
        </p:txBody>
      </p:sp>
      <p:pic>
        <p:nvPicPr>
          <p:cNvPr id="5" name="Content Placeholder 4" descr="A close up of numbers&#10;&#10;AI-generated content may be incorrect.">
            <a:extLst>
              <a:ext uri="{FF2B5EF4-FFF2-40B4-BE49-F238E27FC236}">
                <a16:creationId xmlns:a16="http://schemas.microsoft.com/office/drawing/2014/main" id="{68BF6EEF-BA62-B16E-1019-369E6F3FB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42" y="2371503"/>
            <a:ext cx="11696916" cy="1520875"/>
          </a:xfrm>
        </p:spPr>
      </p:pic>
    </p:spTree>
    <p:extLst>
      <p:ext uri="{BB962C8B-B14F-4D97-AF65-F5344CB8AC3E}">
        <p14:creationId xmlns:p14="http://schemas.microsoft.com/office/powerpoint/2010/main" val="3885579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3678-6853-532C-6E67-F23691D2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4053"/>
          </a:xfrm>
        </p:spPr>
        <p:txBody>
          <a:bodyPr/>
          <a:lstStyle/>
          <a:p>
            <a:r>
              <a:rPr lang="en-US" dirty="0"/>
              <a:t>Amazon Top 50 Positive and Negative Words</a:t>
            </a:r>
          </a:p>
        </p:txBody>
      </p:sp>
      <p:pic>
        <p:nvPicPr>
          <p:cNvPr id="4" name="Picture 3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6AA173CD-E8DD-FC1E-155B-187D361F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925" y="784053"/>
            <a:ext cx="2784698" cy="59368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E8F2F23A-4786-0871-AE05-FA0295EA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949" y="646926"/>
            <a:ext cx="2858910" cy="607394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076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5893-9980-FF93-16CB-F5CDAC6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function </a:t>
            </a:r>
          </a:p>
        </p:txBody>
      </p:sp>
      <p:pic>
        <p:nvPicPr>
          <p:cNvPr id="5" name="Picture 4" descr="A close-up of a mathematical equation&#10;&#10;AI-generated content may be incorrect.">
            <a:extLst>
              <a:ext uri="{FF2B5EF4-FFF2-40B4-BE49-F238E27FC236}">
                <a16:creationId xmlns:a16="http://schemas.microsoft.com/office/drawing/2014/main" id="{0C39C7C3-6CCD-6572-1F61-DE6AE2AE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16" y="1690688"/>
            <a:ext cx="10750968" cy="2070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D612F-B33A-F3A2-A40A-3DFE4201883D}"/>
              </a:ext>
            </a:extLst>
          </p:cNvPr>
          <p:cNvSpPr txBox="1"/>
          <p:nvPr/>
        </p:nvSpPr>
        <p:spPr>
          <a:xfrm>
            <a:off x="1173892" y="3761645"/>
            <a:ext cx="98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function embodies a trade-off between satisfying the complexity of the data D and and satisfying the simplicity prior P(w).</a:t>
            </a:r>
          </a:p>
        </p:txBody>
      </p:sp>
    </p:spTree>
    <p:extLst>
      <p:ext uri="{BB962C8B-B14F-4D97-AF65-F5344CB8AC3E}">
        <p14:creationId xmlns:p14="http://schemas.microsoft.com/office/powerpoint/2010/main" val="1983906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D1BB-E301-01FE-BFDC-77BAF913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2907"/>
          </a:xfrm>
        </p:spPr>
        <p:txBody>
          <a:bodyPr/>
          <a:lstStyle/>
          <a:p>
            <a:r>
              <a:rPr lang="en-US" dirty="0"/>
              <a:t>Amazon Top Positive Word Case Studies</a:t>
            </a:r>
          </a:p>
        </p:txBody>
      </p:sp>
      <p:pic>
        <p:nvPicPr>
          <p:cNvPr id="4" name="Picture 3" descr="A close-up of a text&#10;&#10;AI-generated content may be incorrect.">
            <a:extLst>
              <a:ext uri="{FF2B5EF4-FFF2-40B4-BE49-F238E27FC236}">
                <a16:creationId xmlns:a16="http://schemas.microsoft.com/office/drawing/2014/main" id="{A7642BA2-0A62-455E-BEDB-F3F9F24B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" y="882906"/>
            <a:ext cx="11854087" cy="52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7023-BB6E-A21E-EDF7-17C2E8FF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26"/>
            <a:ext cx="10515600" cy="1325563"/>
          </a:xfrm>
        </p:spPr>
        <p:txBody>
          <a:bodyPr/>
          <a:lstStyle/>
          <a:p>
            <a:r>
              <a:rPr lang="en-US" dirty="0"/>
              <a:t>Amazon Top Negative Word Case Studies</a:t>
            </a:r>
          </a:p>
        </p:txBody>
      </p:sp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C6472B78-F66A-BD2E-83C5-1C52DD1D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65" y="1212964"/>
            <a:ext cx="11743501" cy="512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CEFC-9168-D99A-83F6-888F589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Dataset: 32420 rows</a:t>
            </a:r>
          </a:p>
        </p:txBody>
      </p:sp>
      <p:pic>
        <p:nvPicPr>
          <p:cNvPr id="5" name="Content Placeholder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100DE57C-6688-506E-5CED-1AB8FB622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152" y="1690687"/>
            <a:ext cx="9340231" cy="4642805"/>
          </a:xfrm>
        </p:spPr>
      </p:pic>
    </p:spTree>
    <p:extLst>
      <p:ext uri="{BB962C8B-B14F-4D97-AF65-F5344CB8AC3E}">
        <p14:creationId xmlns:p14="http://schemas.microsoft.com/office/powerpoint/2010/main" val="980715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8F5A-2E92-5955-F0C1-50E019AE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3167"/>
          </a:xfrm>
        </p:spPr>
        <p:txBody>
          <a:bodyPr/>
          <a:lstStyle/>
          <a:p>
            <a:r>
              <a:rPr lang="en-US" dirty="0"/>
              <a:t>Twitter Dataset Snap</a:t>
            </a:r>
          </a:p>
        </p:txBody>
      </p:sp>
      <p:pic>
        <p:nvPicPr>
          <p:cNvPr id="5" name="Content Placeholder 4" descr="A screenshot of a test&#10;&#10;AI-generated content may be incorrect.">
            <a:extLst>
              <a:ext uri="{FF2B5EF4-FFF2-40B4-BE49-F238E27FC236}">
                <a16:creationId xmlns:a16="http://schemas.microsoft.com/office/drawing/2014/main" id="{205E0CEE-03F8-63A4-C572-F23F49720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2382044"/>
            <a:ext cx="10147300" cy="3238500"/>
          </a:xfrm>
        </p:spPr>
      </p:pic>
    </p:spTree>
    <p:extLst>
      <p:ext uri="{BB962C8B-B14F-4D97-AF65-F5344CB8AC3E}">
        <p14:creationId xmlns:p14="http://schemas.microsoft.com/office/powerpoint/2010/main" val="1951849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5543-44F8-1BA4-DB21-E1A1D5D8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Training Accuracy</a:t>
            </a:r>
          </a:p>
        </p:txBody>
      </p:sp>
      <p:pic>
        <p:nvPicPr>
          <p:cNvPr id="5" name="Content Placeholder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AD29B1C-CFE5-9B2B-DD25-3CA6AD86F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232" y="1624121"/>
            <a:ext cx="8390237" cy="4868754"/>
          </a:xfrm>
        </p:spPr>
      </p:pic>
    </p:spTree>
    <p:extLst>
      <p:ext uri="{BB962C8B-B14F-4D97-AF65-F5344CB8AC3E}">
        <p14:creationId xmlns:p14="http://schemas.microsoft.com/office/powerpoint/2010/main" val="308393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C78-1CFB-6048-ACAE-0D45152F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Training Results</a:t>
            </a:r>
          </a:p>
        </p:txBody>
      </p:sp>
      <p:pic>
        <p:nvPicPr>
          <p:cNvPr id="5" name="Content Placeholder 4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2B4EBAF6-D804-C404-E875-0C018C3A7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92" y="2063921"/>
            <a:ext cx="11801848" cy="1840813"/>
          </a:xfrm>
        </p:spPr>
      </p:pic>
    </p:spTree>
    <p:extLst>
      <p:ext uri="{BB962C8B-B14F-4D97-AF65-F5344CB8AC3E}">
        <p14:creationId xmlns:p14="http://schemas.microsoft.com/office/powerpoint/2010/main" val="1863228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025A-FD94-E00B-B980-C9B86709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45" y="-91294"/>
            <a:ext cx="10515600" cy="944691"/>
          </a:xfrm>
        </p:spPr>
        <p:txBody>
          <a:bodyPr/>
          <a:lstStyle/>
          <a:p>
            <a:r>
              <a:rPr lang="en-US" dirty="0"/>
              <a:t>Twitter Top 50 Positive and Negative Words</a:t>
            </a:r>
          </a:p>
        </p:txBody>
      </p:sp>
      <p:pic>
        <p:nvPicPr>
          <p:cNvPr id="4" name="Picture 3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5BCE3A2-3A1C-284F-11C1-FC614750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62" y="700153"/>
            <a:ext cx="2726759" cy="615784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EE8B54B5-F598-5146-2FF9-14C06B83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65" y="700152"/>
            <a:ext cx="2726759" cy="615784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4965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0481-9651-4F78-BF85-BC7B53E4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456"/>
            <a:ext cx="10515600" cy="1325563"/>
          </a:xfrm>
        </p:spPr>
        <p:txBody>
          <a:bodyPr/>
          <a:lstStyle/>
          <a:p>
            <a:r>
              <a:rPr lang="en-US" dirty="0"/>
              <a:t>Twitter Top word case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6E830-8017-0FB1-850A-D3EC7AB990CE}"/>
              </a:ext>
            </a:extLst>
          </p:cNvPr>
          <p:cNvSpPr txBox="1"/>
          <p:nvPr/>
        </p:nvSpPr>
        <p:spPr>
          <a:xfrm>
            <a:off x="699248" y="1148123"/>
            <a:ext cx="907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 ‘3d’ in top positive words: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686276-91C7-051A-C10C-ACEBECA3E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91" y="1580891"/>
            <a:ext cx="7772400" cy="51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72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13DB-F98C-8450-3F84-C6A37DD0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Twitter Top word case studies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437D16-5F8A-E92A-74CA-ADA97E68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57" y="1016644"/>
            <a:ext cx="8298124" cy="56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1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66BA-208D-F3DC-902E-47700108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53"/>
            <a:ext cx="10515600" cy="1325563"/>
          </a:xfrm>
        </p:spPr>
        <p:txBody>
          <a:bodyPr/>
          <a:lstStyle/>
          <a:p>
            <a:r>
              <a:rPr lang="en-US" dirty="0"/>
              <a:t>IMDB Movie dataset: (50000, 3)</a:t>
            </a:r>
          </a:p>
        </p:txBody>
      </p:sp>
      <p:pic>
        <p:nvPicPr>
          <p:cNvPr id="5" name="Content Placeholder 4" descr="A graph of a train&#10;&#10;AI-generated content may be incorrect.">
            <a:extLst>
              <a:ext uri="{FF2B5EF4-FFF2-40B4-BE49-F238E27FC236}">
                <a16:creationId xmlns:a16="http://schemas.microsoft.com/office/drawing/2014/main" id="{CAD376E4-3012-5BE1-EAF5-E2C6DC69B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23" y="1253330"/>
            <a:ext cx="10734801" cy="5135099"/>
          </a:xfrm>
        </p:spPr>
      </p:pic>
    </p:spTree>
    <p:extLst>
      <p:ext uri="{BB962C8B-B14F-4D97-AF65-F5344CB8AC3E}">
        <p14:creationId xmlns:p14="http://schemas.microsoft.com/office/powerpoint/2010/main" val="329848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6855-E7F0-2B84-1274-4F151244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BB12A-E1E2-53A1-7F9D-5FE0864A4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61002"/>
            <a:ext cx="9448800" cy="4102100"/>
          </a:xfrm>
        </p:spPr>
      </p:pic>
    </p:spTree>
    <p:extLst>
      <p:ext uri="{BB962C8B-B14F-4D97-AF65-F5344CB8AC3E}">
        <p14:creationId xmlns:p14="http://schemas.microsoft.com/office/powerpoint/2010/main" val="2385728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AA2F-19A8-A238-F7F7-9D52F6AE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Dataset Snap</a:t>
            </a:r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B3205BF-1012-77C1-C2FD-52F018CB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94" y="1845553"/>
            <a:ext cx="10596963" cy="4172187"/>
          </a:xfrm>
        </p:spPr>
      </p:pic>
    </p:spTree>
    <p:extLst>
      <p:ext uri="{BB962C8B-B14F-4D97-AF65-F5344CB8AC3E}">
        <p14:creationId xmlns:p14="http://schemas.microsoft.com/office/powerpoint/2010/main" val="1101288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68A4-4A38-1B56-CD7F-BE3B85CB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Training Accuracy</a:t>
            </a:r>
          </a:p>
        </p:txBody>
      </p:sp>
      <p:pic>
        <p:nvPicPr>
          <p:cNvPr id="5" name="Content Placeholder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4E729CE8-9F0B-6587-D615-77371B9F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997" y="1603203"/>
            <a:ext cx="8171921" cy="4967247"/>
          </a:xfrm>
        </p:spPr>
      </p:pic>
    </p:spTree>
    <p:extLst>
      <p:ext uri="{BB962C8B-B14F-4D97-AF65-F5344CB8AC3E}">
        <p14:creationId xmlns:p14="http://schemas.microsoft.com/office/powerpoint/2010/main" val="1206897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AB49-7901-FF3F-E039-264973F0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Training Results</a:t>
            </a:r>
          </a:p>
        </p:txBody>
      </p:sp>
      <p:pic>
        <p:nvPicPr>
          <p:cNvPr id="5" name="Content Placeholder 4" descr="A number of numbers and symbols&#10;&#10;AI-generated content may be incorrect.">
            <a:extLst>
              <a:ext uri="{FF2B5EF4-FFF2-40B4-BE49-F238E27FC236}">
                <a16:creationId xmlns:a16="http://schemas.microsoft.com/office/drawing/2014/main" id="{3924B731-4B52-2F87-3540-9C36E9BCB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16" y="2006599"/>
            <a:ext cx="11558286" cy="1898135"/>
          </a:xfrm>
        </p:spPr>
      </p:pic>
    </p:spTree>
    <p:extLst>
      <p:ext uri="{BB962C8B-B14F-4D97-AF65-F5344CB8AC3E}">
        <p14:creationId xmlns:p14="http://schemas.microsoft.com/office/powerpoint/2010/main" val="111756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7850-472C-5385-B988-22158863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26" y="-114601"/>
            <a:ext cx="10456432" cy="1325563"/>
          </a:xfrm>
        </p:spPr>
        <p:txBody>
          <a:bodyPr/>
          <a:lstStyle/>
          <a:p>
            <a:r>
              <a:rPr lang="en-US" dirty="0"/>
              <a:t>IMDB Top 50 Positive and negative Words</a:t>
            </a:r>
          </a:p>
        </p:txBody>
      </p:sp>
      <p:pic>
        <p:nvPicPr>
          <p:cNvPr id="7" name="Content Placeholder 6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22C0BB3D-F164-3B7B-23F1-DE31CD600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246" y="829121"/>
            <a:ext cx="2651343" cy="5774456"/>
          </a:xfrm>
          <a:ln w="25400">
            <a:solidFill>
              <a:schemeClr val="accent1"/>
            </a:solidFill>
          </a:ln>
        </p:spPr>
      </p:pic>
      <p:pic>
        <p:nvPicPr>
          <p:cNvPr id="9" name="Picture 8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CE7DAB54-8D7E-1768-81E2-B1FF63D4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80" y="901993"/>
            <a:ext cx="2651343" cy="568410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9222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DBA-3D43-F31E-74E5-3B6F20B2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0551"/>
          </a:xfrm>
        </p:spPr>
        <p:txBody>
          <a:bodyPr/>
          <a:lstStyle/>
          <a:p>
            <a:r>
              <a:rPr lang="en-US" dirty="0"/>
              <a:t>IMDB Top word Case Studies</a:t>
            </a:r>
          </a:p>
        </p:txBody>
      </p:sp>
      <p:pic>
        <p:nvPicPr>
          <p:cNvPr id="9" name="Picture 8" descr="A close-up of a text&#10;&#10;AI-generated content may be incorrect.">
            <a:extLst>
              <a:ext uri="{FF2B5EF4-FFF2-40B4-BE49-F238E27FC236}">
                <a16:creationId xmlns:a16="http://schemas.microsoft.com/office/drawing/2014/main" id="{89347CAF-C541-9329-C060-E4F44DC2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8" y="870551"/>
            <a:ext cx="11737005" cy="57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57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F46F-1807-68D0-84B7-C20AC71A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096"/>
          </a:xfrm>
        </p:spPr>
        <p:txBody>
          <a:bodyPr/>
          <a:lstStyle/>
          <a:p>
            <a:r>
              <a:rPr lang="en-US" dirty="0"/>
              <a:t>IMDB Top Word Case Studies</a:t>
            </a:r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68EEFFC7-69A1-2E84-E6AE-8132A065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34" y="1804510"/>
            <a:ext cx="11809931" cy="4688364"/>
          </a:xfrm>
        </p:spPr>
      </p:pic>
    </p:spTree>
    <p:extLst>
      <p:ext uri="{BB962C8B-B14F-4D97-AF65-F5344CB8AC3E}">
        <p14:creationId xmlns:p14="http://schemas.microsoft.com/office/powerpoint/2010/main" val="1425397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7897-69E9-89C0-5516-A1D931B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AMIC model Comparison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36D5E3-F8F1-6DAE-DA62-D0723D842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764621"/>
              </p:ext>
            </p:extLst>
          </p:nvPr>
        </p:nvGraphicFramePr>
        <p:xfrm>
          <a:off x="838200" y="1690688"/>
          <a:ext cx="9877856" cy="355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464">
                  <a:extLst>
                    <a:ext uri="{9D8B030D-6E8A-4147-A177-3AD203B41FA5}">
                      <a16:colId xmlns:a16="http://schemas.microsoft.com/office/drawing/2014/main" val="602260066"/>
                    </a:ext>
                  </a:extLst>
                </a:gridCol>
                <a:gridCol w="2469464">
                  <a:extLst>
                    <a:ext uri="{9D8B030D-6E8A-4147-A177-3AD203B41FA5}">
                      <a16:colId xmlns:a16="http://schemas.microsoft.com/office/drawing/2014/main" val="3787071134"/>
                    </a:ext>
                  </a:extLst>
                </a:gridCol>
                <a:gridCol w="2469464">
                  <a:extLst>
                    <a:ext uri="{9D8B030D-6E8A-4147-A177-3AD203B41FA5}">
                      <a16:colId xmlns:a16="http://schemas.microsoft.com/office/drawing/2014/main" val="2765739974"/>
                    </a:ext>
                  </a:extLst>
                </a:gridCol>
                <a:gridCol w="2469464">
                  <a:extLst>
                    <a:ext uri="{9D8B030D-6E8A-4147-A177-3AD203B41FA5}">
                      <a16:colId xmlns:a16="http://schemas.microsoft.com/office/drawing/2014/main" val="94914784"/>
                    </a:ext>
                  </a:extLst>
                </a:gridCol>
              </a:tblGrid>
              <a:tr h="7100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29286"/>
                  </a:ext>
                </a:extLst>
              </a:tr>
              <a:tr h="7100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85382"/>
                  </a:ext>
                </a:extLst>
              </a:tr>
              <a:tr h="7100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52602"/>
                  </a:ext>
                </a:extLst>
              </a:tr>
              <a:tr h="7100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44425"/>
                  </a:ext>
                </a:extLst>
              </a:tr>
              <a:tr h="7100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4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012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B890-CFEE-95A8-62FA-32319213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2" y="98854"/>
            <a:ext cx="11932508" cy="2088292"/>
          </a:xfrm>
        </p:spPr>
        <p:txBody>
          <a:bodyPr>
            <a:normAutofit/>
          </a:bodyPr>
          <a:lstStyle/>
          <a:p>
            <a:r>
              <a:rPr lang="en-US" dirty="0"/>
              <a:t>ChatGPT Model: Sentiment Interpretation Neural Network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55C2BDAD-F5BF-C687-1D5E-1DD08939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23" y="1124464"/>
            <a:ext cx="6819754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8155-F01C-18B2-FAE2-678DA101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270" y="0"/>
            <a:ext cx="5352535" cy="1325563"/>
          </a:xfrm>
        </p:spPr>
        <p:txBody>
          <a:bodyPr/>
          <a:lstStyle/>
          <a:p>
            <a:r>
              <a:rPr lang="en-US" dirty="0"/>
              <a:t>Wine Review Dataset</a:t>
            </a: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09AAE60-E476-E819-49A9-6A7B8EA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92" y="1260389"/>
            <a:ext cx="5252822" cy="3398404"/>
          </a:xfrm>
          <a:prstGeom prst="rect">
            <a:avLst/>
          </a:prstGeom>
        </p:spPr>
      </p:pic>
      <p:pic>
        <p:nvPicPr>
          <p:cNvPr id="7" name="Picture 6" descr="A graph with blue line and orange line&#10;&#10;AI-generated content may be incorrect.">
            <a:extLst>
              <a:ext uri="{FF2B5EF4-FFF2-40B4-BE49-F238E27FC236}">
                <a16:creationId xmlns:a16="http://schemas.microsoft.com/office/drawing/2014/main" id="{76589849-8386-34F6-E8F0-A436D391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64" y="1286110"/>
            <a:ext cx="5122219" cy="3412136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527E6CC-ECCF-3A45-8E0C-32D50E953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5" y="4828904"/>
            <a:ext cx="10262569" cy="15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79E2-A687-4308-48FD-18075F48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32" y="203761"/>
            <a:ext cx="11052586" cy="1325563"/>
          </a:xfrm>
        </p:spPr>
        <p:txBody>
          <a:bodyPr/>
          <a:lstStyle/>
          <a:p>
            <a:r>
              <a:rPr lang="en-US" dirty="0"/>
              <a:t>Find the best validation threshold and evaluate</a:t>
            </a:r>
          </a:p>
        </p:txBody>
      </p:sp>
      <p:pic>
        <p:nvPicPr>
          <p:cNvPr id="5" name="Picture 4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E3D947E2-A5EE-DF47-F365-865D7A43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0" y="2302561"/>
            <a:ext cx="11265040" cy="17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6E51-FBFB-F242-8325-B285939A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306B-16BC-70F6-587A-5A1862A638DF}"/>
              </a:ext>
            </a:extLst>
          </p:cNvPr>
          <p:cNvSpPr txBox="1"/>
          <p:nvPr/>
        </p:nvSpPr>
        <p:spPr>
          <a:xfrm>
            <a:off x="494270" y="1690688"/>
            <a:ext cx="11343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linkClick r:id="rId2"/>
              </a:rPr>
              <a:t>https://app.diagrams.net/ - G160A9dS0rofL1ECgT9v0Bt_dTWmPT3JiW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24922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AC7B-3426-E2C9-A38A-E4D54960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1697"/>
          </a:xfrm>
        </p:spPr>
        <p:txBody>
          <a:bodyPr/>
          <a:lstStyle/>
          <a:p>
            <a:r>
              <a:rPr lang="en-US" dirty="0"/>
              <a:t>Contextual Word Sentiment Scores</a:t>
            </a:r>
          </a:p>
        </p:txBody>
      </p:sp>
      <p:pic>
        <p:nvPicPr>
          <p:cNvPr id="5" name="Picture 4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48CA3AA5-D0BC-AEFA-4A5E-6DD2C954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59" y="771697"/>
            <a:ext cx="3412524" cy="5969617"/>
          </a:xfrm>
          <a:prstGeom prst="rect">
            <a:avLst/>
          </a:prstGeom>
        </p:spPr>
      </p:pic>
      <p:pic>
        <p:nvPicPr>
          <p:cNvPr id="7" name="Picture 6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BEB379E3-7293-04D9-813B-C7D0E9C8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50" y="771697"/>
            <a:ext cx="3668714" cy="60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C8B0-86A3-98F4-81D3-2A2DCAE0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5943"/>
          </a:xfrm>
        </p:spPr>
        <p:txBody>
          <a:bodyPr/>
          <a:lstStyle/>
          <a:p>
            <a:r>
              <a:rPr lang="en-US" dirty="0"/>
              <a:t>One Single Review Word Sentiment</a:t>
            </a: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339433B3-641C-25B3-EB89-1F5A9D6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02" y="785943"/>
            <a:ext cx="1767814" cy="60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7291-FBA3-72B7-D303-5F635F97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130" y="0"/>
            <a:ext cx="3647739" cy="1003301"/>
          </a:xfrm>
        </p:spPr>
        <p:txBody>
          <a:bodyPr/>
          <a:lstStyle/>
          <a:p>
            <a:r>
              <a:rPr lang="en-US" dirty="0"/>
              <a:t>IMDB Dataset</a:t>
            </a:r>
          </a:p>
        </p:txBody>
      </p:sp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CC10B7C-A65C-25E9-FBDB-89D74A2D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50" y="1003301"/>
            <a:ext cx="5280231" cy="3395704"/>
          </a:xfrm>
          <a:prstGeom prst="rect">
            <a:avLst/>
          </a:prstGeom>
        </p:spPr>
      </p:pic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A29D93E7-48CD-54E0-3633-771B159D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46" y="1024287"/>
            <a:ext cx="5280231" cy="3374718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C64FA4F-C802-BECA-EF2D-60A4AB81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71" y="4895767"/>
            <a:ext cx="10336930" cy="16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90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D805BF-344D-51C9-898D-0BB91D81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32" y="203761"/>
            <a:ext cx="11052586" cy="1325563"/>
          </a:xfrm>
        </p:spPr>
        <p:txBody>
          <a:bodyPr/>
          <a:lstStyle/>
          <a:p>
            <a:r>
              <a:rPr lang="en-US" dirty="0"/>
              <a:t>Find the best validation threshold and evaluate</a:t>
            </a:r>
          </a:p>
        </p:txBody>
      </p:sp>
      <p:pic>
        <p:nvPicPr>
          <p:cNvPr id="6" name="Picture 5" descr="A number and text on a white background&#10;&#10;AI-generated content may be incorrect.">
            <a:extLst>
              <a:ext uri="{FF2B5EF4-FFF2-40B4-BE49-F238E27FC236}">
                <a16:creationId xmlns:a16="http://schemas.microsoft.com/office/drawing/2014/main" id="{6CE83155-5B23-B8D2-3A00-779DC7AC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93" y="1923707"/>
            <a:ext cx="951615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29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FA0368-0741-E36B-AC50-E47D052F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1" y="150607"/>
            <a:ext cx="9574305" cy="771697"/>
          </a:xfrm>
        </p:spPr>
        <p:txBody>
          <a:bodyPr>
            <a:normAutofit/>
          </a:bodyPr>
          <a:lstStyle/>
          <a:p>
            <a:r>
              <a:rPr lang="en-US" dirty="0"/>
              <a:t>IMDB Contextual Word Sentiment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78CD4-F5E2-55EC-9C1F-3AA5C141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89" y="922304"/>
            <a:ext cx="3900600" cy="5935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BD0CA-FC88-96BD-6EB0-5677DD1D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55" y="922303"/>
            <a:ext cx="4115288" cy="5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9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85CC72-F070-D5BD-1BAD-9C25748D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51" y="118334"/>
            <a:ext cx="10515600" cy="785943"/>
          </a:xfrm>
        </p:spPr>
        <p:txBody>
          <a:bodyPr/>
          <a:lstStyle/>
          <a:p>
            <a:r>
              <a:rPr lang="en-US" dirty="0"/>
              <a:t>One Single Review Word Sentiment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E2D0DBB-9815-D65B-97EE-1C225537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45" y="904277"/>
            <a:ext cx="1664422" cy="57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70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4FF4-8982-0E89-D5A7-87976BC8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311" y="18255"/>
            <a:ext cx="3830619" cy="1325563"/>
          </a:xfrm>
        </p:spPr>
        <p:txBody>
          <a:bodyPr/>
          <a:lstStyle/>
          <a:p>
            <a:r>
              <a:rPr lang="en-US" dirty="0"/>
              <a:t>Twitter Dataset</a:t>
            </a:r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DC04F23-B511-87A1-8310-EB50091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73" y="1343818"/>
            <a:ext cx="4661501" cy="3020015"/>
          </a:xfrm>
          <a:prstGeom prst="rect">
            <a:avLst/>
          </a:prstGeom>
        </p:spPr>
      </p:pic>
      <p:pic>
        <p:nvPicPr>
          <p:cNvPr id="7" name="Picture 6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FB8ACB65-2C21-1F38-66F9-31D4253B4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44" y="1343818"/>
            <a:ext cx="5107288" cy="3297551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7C4774A-D218-7087-DC61-BFB074F1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714" y="4801764"/>
            <a:ext cx="9652572" cy="14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87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0E571-3392-5DB7-D6C3-96738C7C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32" y="203761"/>
            <a:ext cx="11052586" cy="1325563"/>
          </a:xfrm>
        </p:spPr>
        <p:txBody>
          <a:bodyPr/>
          <a:lstStyle/>
          <a:p>
            <a:r>
              <a:rPr lang="en-US" dirty="0"/>
              <a:t>Find the best validation threshold and evaluate</a:t>
            </a:r>
          </a:p>
        </p:txBody>
      </p:sp>
      <p:pic>
        <p:nvPicPr>
          <p:cNvPr id="6" name="Picture 5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245D291A-7965-6FA7-52B9-78B70A98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0" y="2176216"/>
            <a:ext cx="9713555" cy="14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48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59010D-C3D7-FF19-6713-C21507A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39" y="107576"/>
            <a:ext cx="8295042" cy="771697"/>
          </a:xfrm>
        </p:spPr>
        <p:txBody>
          <a:bodyPr/>
          <a:lstStyle/>
          <a:p>
            <a:r>
              <a:rPr lang="en-US" dirty="0"/>
              <a:t>Contextual Word Sentiment Scores</a:t>
            </a:r>
          </a:p>
        </p:txBody>
      </p:sp>
      <p:pic>
        <p:nvPicPr>
          <p:cNvPr id="6" name="Picture 5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58F6FBAC-D13B-6870-1C20-2A75F2142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31" y="790832"/>
            <a:ext cx="3221422" cy="6067168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42E9E29-97DF-38E2-B865-9E41536F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70" y="790832"/>
            <a:ext cx="3559916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A56C4C-7494-D2CA-6CED-25062FA4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51" y="118334"/>
            <a:ext cx="10515600" cy="785943"/>
          </a:xfrm>
        </p:spPr>
        <p:txBody>
          <a:bodyPr/>
          <a:lstStyle/>
          <a:p>
            <a:r>
              <a:rPr lang="en-US" dirty="0"/>
              <a:t>One Single Review Word Sentiment</a:t>
            </a:r>
          </a:p>
        </p:txBody>
      </p:sp>
      <p:pic>
        <p:nvPicPr>
          <p:cNvPr id="6" name="Picture 5" descr="A white text with black numbers&#10;&#10;AI-generated content may be incorrect.">
            <a:extLst>
              <a:ext uri="{FF2B5EF4-FFF2-40B4-BE49-F238E27FC236}">
                <a16:creationId xmlns:a16="http://schemas.microsoft.com/office/drawing/2014/main" id="{D758AABC-122B-15E4-7F40-027F9C02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08" y="1068512"/>
            <a:ext cx="2397761" cy="53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48D2-13BE-0F4E-358B-BBE206B2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Bayesian Layer for AMIC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9C1B-BA54-B058-91B0-320BD27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1825625"/>
            <a:ext cx="12019005" cy="4351338"/>
          </a:xfrm>
        </p:spPr>
        <p:txBody>
          <a:bodyPr/>
          <a:lstStyle/>
          <a:p>
            <a:r>
              <a:rPr lang="en-US" dirty="0"/>
              <a:t>The prior for weights and bias is N(0, sigma^2)</a:t>
            </a:r>
          </a:p>
          <a:p>
            <a:r>
              <a:rPr lang="en-US" dirty="0"/>
              <a:t>The conjugate posterior for weights and bias is also Gaussian N(mu, rho)</a:t>
            </a:r>
          </a:p>
          <a:p>
            <a:r>
              <a:rPr lang="en-US" dirty="0"/>
              <a:t>Here </a:t>
            </a:r>
            <a:r>
              <a:rPr lang="en-US" dirty="0">
                <a:solidFill>
                  <a:srgbClr val="FF0000"/>
                </a:solidFill>
              </a:rPr>
              <a:t>unconstrainted</a:t>
            </a:r>
            <a:r>
              <a:rPr lang="en-US" dirty="0"/>
              <a:t> rho is used to represent the sigma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Softplus transformation</a:t>
            </a:r>
            <a:r>
              <a:rPr lang="en-US" dirty="0"/>
              <a:t> function is used to transform rho from any real value to a positive standard deviation</a:t>
            </a:r>
          </a:p>
          <a:p>
            <a:endParaRPr lang="en-US" dirty="0"/>
          </a:p>
        </p:txBody>
      </p:sp>
      <p:pic>
        <p:nvPicPr>
          <p:cNvPr id="5" name="Picture 4" descr="A black numbers on a white background&#10;&#10;AI-generated content may be incorrect.">
            <a:extLst>
              <a:ext uri="{FF2B5EF4-FFF2-40B4-BE49-F238E27FC236}">
                <a16:creationId xmlns:a16="http://schemas.microsoft.com/office/drawing/2014/main" id="{BAB66017-2101-D418-5974-A4AFECDB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4" y="4568911"/>
            <a:ext cx="7930297" cy="11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1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F14A-15C2-D708-0EF0-5A4C5ABF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432" y="18255"/>
            <a:ext cx="4013499" cy="1325563"/>
          </a:xfrm>
        </p:spPr>
        <p:txBody>
          <a:bodyPr/>
          <a:lstStyle/>
          <a:p>
            <a:r>
              <a:rPr lang="en-US" dirty="0"/>
              <a:t>Amazon Dataset</a:t>
            </a:r>
          </a:p>
        </p:txBody>
      </p:sp>
      <p:pic>
        <p:nvPicPr>
          <p:cNvPr id="5" name="Picture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42C4486F-70BC-E3C7-C457-2F8038F9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9" y="1343818"/>
            <a:ext cx="5221439" cy="3389527"/>
          </a:xfrm>
          <a:prstGeom prst="rect">
            <a:avLst/>
          </a:prstGeom>
        </p:spPr>
      </p:pic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BF1B8236-31D5-3576-0C52-CDB61A3D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62" y="1343818"/>
            <a:ext cx="5294882" cy="3389527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3A38A6F-3835-C672-D71C-48BCF699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978" y="5005194"/>
            <a:ext cx="910604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0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CEE4A-B505-BEEB-6363-A9E10C7B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32" y="203761"/>
            <a:ext cx="11052586" cy="1325563"/>
          </a:xfrm>
        </p:spPr>
        <p:txBody>
          <a:bodyPr/>
          <a:lstStyle/>
          <a:p>
            <a:r>
              <a:rPr lang="en-US" dirty="0"/>
              <a:t>Find the best validation threshold and evaluate</a:t>
            </a:r>
          </a:p>
        </p:txBody>
      </p:sp>
      <p:pic>
        <p:nvPicPr>
          <p:cNvPr id="6" name="Picture 5" descr="A number of numbers and symbols&#10;&#10;AI-generated content may be incorrect.">
            <a:extLst>
              <a:ext uri="{FF2B5EF4-FFF2-40B4-BE49-F238E27FC236}">
                <a16:creationId xmlns:a16="http://schemas.microsoft.com/office/drawing/2014/main" id="{313D3357-A5BF-668B-2545-5AA56C93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34" y="2512197"/>
            <a:ext cx="10075286" cy="13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99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8AF00D-3DCA-7278-3434-E2703E7F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539" y="107576"/>
            <a:ext cx="8295042" cy="771697"/>
          </a:xfrm>
        </p:spPr>
        <p:txBody>
          <a:bodyPr/>
          <a:lstStyle/>
          <a:p>
            <a:r>
              <a:rPr lang="en-US" dirty="0"/>
              <a:t>Contextual Word Sentiment Scores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66D53E-6EA0-8DA1-8744-3AA4AEC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31" y="879273"/>
            <a:ext cx="3290504" cy="5696465"/>
          </a:xfrm>
          <a:prstGeom prst="rect">
            <a:avLst/>
          </a:prstGeom>
        </p:spPr>
      </p:pic>
      <p:pic>
        <p:nvPicPr>
          <p:cNvPr id="8" name="Picture 7" descr="A table of numbers with text&#10;&#10;AI-generated content may be incorrect.">
            <a:extLst>
              <a:ext uri="{FF2B5EF4-FFF2-40B4-BE49-F238E27FC236}">
                <a16:creationId xmlns:a16="http://schemas.microsoft.com/office/drawing/2014/main" id="{676A488A-F047-0942-7D80-B36D92E4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41" y="879273"/>
            <a:ext cx="3619451" cy="59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0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1A5A33-0BB9-079A-42DA-179E4489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51" y="118334"/>
            <a:ext cx="10515600" cy="785943"/>
          </a:xfrm>
        </p:spPr>
        <p:txBody>
          <a:bodyPr/>
          <a:lstStyle/>
          <a:p>
            <a:r>
              <a:rPr lang="en-US" dirty="0"/>
              <a:t>One Single Review Word Sentiment</a:t>
            </a:r>
          </a:p>
        </p:txBody>
      </p:sp>
      <p:pic>
        <p:nvPicPr>
          <p:cNvPr id="6" name="Picture 5" descr="A black and white text&#10;&#10;AI-generated content may be incorrect.">
            <a:extLst>
              <a:ext uri="{FF2B5EF4-FFF2-40B4-BE49-F238E27FC236}">
                <a16:creationId xmlns:a16="http://schemas.microsoft.com/office/drawing/2014/main" id="{209713D0-7396-D772-7CFA-DE3A471B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561" y="1222806"/>
            <a:ext cx="25654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0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5B5B-2815-6CB4-7ABD-FF68BF79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1"/>
            <a:ext cx="10515600" cy="1123244"/>
          </a:xfrm>
        </p:spPr>
        <p:txBody>
          <a:bodyPr/>
          <a:lstStyle/>
          <a:p>
            <a:r>
              <a:rPr lang="en-US" dirty="0"/>
              <a:t>SINN Model Comparison on different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30A6E-D3B7-0235-E5EB-E8E860401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078720"/>
              </p:ext>
            </p:extLst>
          </p:nvPr>
        </p:nvGraphicFramePr>
        <p:xfrm>
          <a:off x="518998" y="930164"/>
          <a:ext cx="10515600" cy="263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022600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70711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739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4914784"/>
                    </a:ext>
                  </a:extLst>
                </a:gridCol>
              </a:tblGrid>
              <a:tr h="5265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29286"/>
                  </a:ext>
                </a:extLst>
              </a:tr>
              <a:tr h="5265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85382"/>
                  </a:ext>
                </a:extLst>
              </a:tr>
              <a:tr h="5265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52602"/>
                  </a:ext>
                </a:extLst>
              </a:tr>
              <a:tr h="5265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44425"/>
                  </a:ext>
                </a:extLst>
              </a:tr>
              <a:tr h="5265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414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561CEA-5F49-5039-9C3E-E947E22FC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79003"/>
              </p:ext>
            </p:extLst>
          </p:nvPr>
        </p:nvGraphicFramePr>
        <p:xfrm>
          <a:off x="518999" y="3728688"/>
          <a:ext cx="1051559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556">
                  <a:extLst>
                    <a:ext uri="{9D8B030D-6E8A-4147-A177-3AD203B41FA5}">
                      <a16:colId xmlns:a16="http://schemas.microsoft.com/office/drawing/2014/main" val="602260066"/>
                    </a:ext>
                  </a:extLst>
                </a:gridCol>
                <a:gridCol w="2951681">
                  <a:extLst>
                    <a:ext uri="{9D8B030D-6E8A-4147-A177-3AD203B41FA5}">
                      <a16:colId xmlns:a16="http://schemas.microsoft.com/office/drawing/2014/main" val="3787071134"/>
                    </a:ext>
                  </a:extLst>
                </a:gridCol>
                <a:gridCol w="2951681">
                  <a:extLst>
                    <a:ext uri="{9D8B030D-6E8A-4147-A177-3AD203B41FA5}">
                      <a16:colId xmlns:a16="http://schemas.microsoft.com/office/drawing/2014/main" val="2765739974"/>
                    </a:ext>
                  </a:extLst>
                </a:gridCol>
                <a:gridCol w="2951681">
                  <a:extLst>
                    <a:ext uri="{9D8B030D-6E8A-4147-A177-3AD203B41FA5}">
                      <a16:colId xmlns:a16="http://schemas.microsoft.com/office/drawing/2014/main" val="94914784"/>
                    </a:ext>
                  </a:extLst>
                </a:gridCol>
              </a:tblGrid>
              <a:tr h="8747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Bayesian 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29286"/>
                  </a:ext>
                </a:extLst>
              </a:tr>
              <a:tr h="4394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85382"/>
                  </a:ext>
                </a:extLst>
              </a:tr>
              <a:tr h="4394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52602"/>
                  </a:ext>
                </a:extLst>
              </a:tr>
              <a:tr h="4394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44425"/>
                  </a:ext>
                </a:extLst>
              </a:tr>
              <a:tr h="4394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4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406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8E8A-F5FB-99E6-7BC7-A406CF11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r>
              <a:rPr lang="en-US" dirty="0"/>
              <a:t>-base model on Twitter Dataset:</a:t>
            </a:r>
            <a:br>
              <a:rPr lang="en-US" dirty="0"/>
            </a:br>
            <a:r>
              <a:rPr lang="en-US" dirty="0"/>
              <a:t>Split sizes: 25936, 3242, 3242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323F29-6822-2C84-DEDD-78CD1600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7" y="1902475"/>
            <a:ext cx="10515599" cy="45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72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7544-57C8-F781-32A5-2065A5E1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r>
              <a:rPr lang="en-US" dirty="0"/>
              <a:t>-base model on Wine dataset:</a:t>
            </a:r>
            <a:br>
              <a:rPr lang="en-US" dirty="0"/>
            </a:br>
            <a:r>
              <a:rPr lang="en-US" dirty="0"/>
              <a:t>Split sizes: 113523, 14190, 14191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3CFEF9-4F9D-A8CF-0526-5FF5EAC6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658"/>
            <a:ext cx="9919605" cy="43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22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6C81-1092-EE0F-0225-87FA06A2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899"/>
            <a:ext cx="10515600" cy="1325563"/>
          </a:xfrm>
        </p:spPr>
        <p:txBody>
          <a:bodyPr/>
          <a:lstStyle/>
          <a:p>
            <a:r>
              <a:rPr lang="en-US" dirty="0" err="1"/>
              <a:t>roberta</a:t>
            </a:r>
            <a:r>
              <a:rPr lang="en-US" dirty="0"/>
              <a:t>-base model on Amazon dataset:</a:t>
            </a:r>
            <a:br>
              <a:rPr lang="en-US" dirty="0"/>
            </a:br>
            <a:r>
              <a:rPr lang="en-US" dirty="0"/>
              <a:t>Split sizes: 64000 8000 8000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4FE30F-3542-7067-BF67-D84113DA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857"/>
            <a:ext cx="10331099" cy="48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23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1E0C-A534-EC3D-623A-6C938D3A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08"/>
            <a:ext cx="10515600" cy="1325563"/>
          </a:xfrm>
        </p:spPr>
        <p:txBody>
          <a:bodyPr/>
          <a:lstStyle/>
          <a:p>
            <a:r>
              <a:rPr lang="en-US" dirty="0" err="1"/>
              <a:t>roberta</a:t>
            </a:r>
            <a:r>
              <a:rPr lang="en-US" dirty="0"/>
              <a:t>-base model on IMDB dataset:</a:t>
            </a:r>
            <a:br>
              <a:rPr lang="en-US" dirty="0"/>
            </a:br>
            <a:r>
              <a:rPr lang="en-US" dirty="0"/>
              <a:t>Split sizes: 40000 5000 5000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56B9E7-B759-EA17-20BB-80DC5DF87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3271"/>
            <a:ext cx="10035746" cy="5064990"/>
          </a:xfrm>
        </p:spPr>
      </p:pic>
    </p:spTree>
    <p:extLst>
      <p:ext uri="{BB962C8B-B14F-4D97-AF65-F5344CB8AC3E}">
        <p14:creationId xmlns:p14="http://schemas.microsoft.com/office/powerpoint/2010/main" val="1840028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1F75-BA37-3AD6-2E95-C84FDCBF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roberta</a:t>
            </a:r>
            <a:r>
              <a:rPr lang="en-US" dirty="0"/>
              <a:t>-base model comparison on different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264CD-87DF-5822-0184-DCCBDF2D3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15629"/>
              </p:ext>
            </p:extLst>
          </p:nvPr>
        </p:nvGraphicFramePr>
        <p:xfrm>
          <a:off x="838200" y="2111618"/>
          <a:ext cx="10515600" cy="36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022600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70711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65739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4914784"/>
                    </a:ext>
                  </a:extLst>
                </a:gridCol>
              </a:tblGrid>
              <a:tr h="726593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Training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29286"/>
                  </a:ext>
                </a:extLst>
              </a:tr>
              <a:tr h="7265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085382"/>
                  </a:ext>
                </a:extLst>
              </a:tr>
              <a:tr h="7265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52602"/>
                  </a:ext>
                </a:extLst>
              </a:tr>
              <a:tr h="7265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44425"/>
                  </a:ext>
                </a:extLst>
              </a:tr>
              <a:tr h="7265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64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38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A1E8-122D-248F-198E-091F196F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 Evidence lower bound</a:t>
            </a:r>
            <a:endParaRPr lang="en-US" dirty="0"/>
          </a:p>
        </p:txBody>
      </p:sp>
      <p:pic>
        <p:nvPicPr>
          <p:cNvPr id="7" name="Picture 6" descr="A close-up of a math problem&#10;&#10;AI-generated content may be incorrect.">
            <a:extLst>
              <a:ext uri="{FF2B5EF4-FFF2-40B4-BE49-F238E27FC236}">
                <a16:creationId xmlns:a16="http://schemas.microsoft.com/office/drawing/2014/main" id="{94577D45-FB9D-BF3E-ECB2-7E078BD3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1" y="1826613"/>
            <a:ext cx="11168277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57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6D00-0812-BED3-8037-14439531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695" y="2129379"/>
            <a:ext cx="6541547" cy="2270499"/>
          </a:xfrm>
        </p:spPr>
        <p:txBody>
          <a:bodyPr>
            <a:noAutofit/>
          </a:bodyPr>
          <a:lstStyle/>
          <a:p>
            <a:r>
              <a:rPr lang="en-US" sz="7200" dirty="0"/>
              <a:t>Oct. 2</a:t>
            </a:r>
            <a:r>
              <a:rPr lang="en-US" sz="7200" baseline="30000" dirty="0"/>
              <a:t>nd</a:t>
            </a:r>
            <a:r>
              <a:rPr lang="en-US" sz="7200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646872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22CF-ED81-757D-1506-7BBAD5207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" y="137477"/>
            <a:ext cx="11553713" cy="1325563"/>
          </a:xfrm>
        </p:spPr>
        <p:txBody>
          <a:bodyPr>
            <a:noAutofit/>
          </a:bodyPr>
          <a:lstStyle/>
          <a:p>
            <a:r>
              <a:rPr lang="en-US" sz="4800" dirty="0"/>
              <a:t>Back to sentiment block top word selection </a:t>
            </a:r>
          </a:p>
        </p:txBody>
      </p:sp>
      <p:pic>
        <p:nvPicPr>
          <p:cNvPr id="5" name="Picture 4" descr="A diagram of a algorithm&#10;&#10;AI-generated content may be incorrect.">
            <a:extLst>
              <a:ext uri="{FF2B5EF4-FFF2-40B4-BE49-F238E27FC236}">
                <a16:creationId xmlns:a16="http://schemas.microsoft.com/office/drawing/2014/main" id="{355390FA-D0C9-6523-EE9B-A87C07BA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35" y="1215614"/>
            <a:ext cx="4988645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9AB7-279D-48BB-BA1D-45FBA125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new preprocessing work to wine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D61B-4CF3-FB1D-F9E1-8B90A4923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63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Remove the tailing part such as “Drink now. 5,000 cases made.”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to right padding from left padding to prioritize the sentiment tokens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padding size to 56 from 100 to speed up the training</a:t>
            </a:r>
          </a:p>
        </p:txBody>
      </p:sp>
    </p:spTree>
    <p:extLst>
      <p:ext uri="{BB962C8B-B14F-4D97-AF65-F5344CB8AC3E}">
        <p14:creationId xmlns:p14="http://schemas.microsoft.com/office/powerpoint/2010/main" val="1993991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9FBC-6C5D-54D8-9C77-6549080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Wine Review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A6A700-48DE-27D5-22DF-D36469404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66" y="1957490"/>
            <a:ext cx="11982667" cy="2117519"/>
          </a:xfrm>
        </p:spPr>
      </p:pic>
    </p:spTree>
    <p:extLst>
      <p:ext uri="{BB962C8B-B14F-4D97-AF65-F5344CB8AC3E}">
        <p14:creationId xmlns:p14="http://schemas.microsoft.com/office/powerpoint/2010/main" val="4137229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EDAB-5796-1B71-DC4D-B7C2A49C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trimming the tails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24A71C-3111-04A8-5937-9776BCD3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01" y="1583112"/>
            <a:ext cx="11312997" cy="4316934"/>
          </a:xfrm>
        </p:spPr>
      </p:pic>
    </p:spTree>
    <p:extLst>
      <p:ext uri="{BB962C8B-B14F-4D97-AF65-F5344CB8AC3E}">
        <p14:creationId xmlns:p14="http://schemas.microsoft.com/office/powerpoint/2010/main" val="267032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6DD1-698E-C33D-6533-B65A48DC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Re-evaluate the coverage padding size: 56</a:t>
            </a: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68912B96-011B-1137-4521-8F1DE2E8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" y="1482812"/>
            <a:ext cx="5634961" cy="4899566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841F69F8-1B13-A7EC-3A38-8368DE40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69" y="1690688"/>
            <a:ext cx="5928289" cy="45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76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4670-68F8-2710-81A0-F5F8BE37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changes to embedding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AC89-09B9-054B-396A-F3E024914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87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ensures PAD row stays zeroed and ignored in gradients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Pre-train embeddings are trainable instead of freezing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26DEDBC-AF7B-D807-C15E-00D78382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14" y="3044414"/>
            <a:ext cx="7772400" cy="3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80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A478-36D2-6E5D-7F01-7FBF2566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changes to </a:t>
            </a:r>
            <a:r>
              <a:rPr lang="en-US" dirty="0" err="1"/>
              <a:t>mask_block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CA9C-A001-3B68-CBFC-4DEF0743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a big problem about learned mask scores previously: the learned mask scores are very tiny close to zero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we added the embedding norm layer to normalize the word-level embeddings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unconstrainted linear layer with bias to train the sentiment 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Finally sigmoid function to project the sentiment logits between 0 and 1</a:t>
            </a:r>
          </a:p>
        </p:txBody>
      </p:sp>
    </p:spTree>
    <p:extLst>
      <p:ext uri="{BB962C8B-B14F-4D97-AF65-F5344CB8AC3E}">
        <p14:creationId xmlns:p14="http://schemas.microsoft.com/office/powerpoint/2010/main" val="951798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D53F-C485-2893-6542-29B43F16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730"/>
            <a:ext cx="10515600" cy="1205491"/>
          </a:xfrm>
        </p:spPr>
        <p:txBody>
          <a:bodyPr/>
          <a:lstStyle/>
          <a:p>
            <a:r>
              <a:rPr lang="en-US" dirty="0"/>
              <a:t>New Mask Block forward function </a:t>
            </a: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F946C04-1024-83FF-EDA6-4C34F63E8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382" y="1237131"/>
            <a:ext cx="5963674" cy="5234024"/>
          </a:xfrm>
        </p:spPr>
      </p:pic>
    </p:spTree>
    <p:extLst>
      <p:ext uri="{BB962C8B-B14F-4D97-AF65-F5344CB8AC3E}">
        <p14:creationId xmlns:p14="http://schemas.microsoft.com/office/powerpoint/2010/main" val="1279543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91B1-2A6A-66AC-1C99-5C3726C8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changes to 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3B775-8D41-2B82-C08C-52FAF453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At the end of each epoch, we added the early stopping code if the validation accuracy does not improve for a pre-determined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Given the new version of </a:t>
            </a:r>
            <a:r>
              <a:rPr lang="en-US" dirty="0" err="1"/>
              <a:t>PyTorch</a:t>
            </a:r>
            <a:r>
              <a:rPr lang="en-US" dirty="0"/>
              <a:t>, we do the optimizer step first then right after do schedule step to give more subtle control of gradients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5CF7250B-77E9-C470-BD0B-737DD3F7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61" y="4147708"/>
            <a:ext cx="6584871" cy="2583709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670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1384-5666-6B87-C27A-409D9CCB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Negative ELBO: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FF485638-6390-A5C6-4F40-5BC0DF87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09223"/>
            <a:ext cx="10362801" cy="1565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CAEA4-708B-0425-4D01-5278F2D9CB4D}"/>
              </a:ext>
            </a:extLst>
          </p:cNvPr>
          <p:cNvSpPr txBox="1"/>
          <p:nvPr/>
        </p:nvSpPr>
        <p:spPr>
          <a:xfrm>
            <a:off x="296563" y="3999752"/>
            <a:ext cx="12315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Max for a minibatch B of size M in neural network:</a:t>
            </a:r>
          </a:p>
        </p:txBody>
      </p:sp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CD13000-2AA5-AE8C-8C80-A8A73E7A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93" y="4769193"/>
            <a:ext cx="9936205" cy="15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056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0785-9FB0-1D7A-03FA-7100A7DB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46BC4E-2837-49A4-B585-2E282BA7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8733"/>
            <a:ext cx="9553832" cy="5299850"/>
          </a:xfrm>
        </p:spPr>
      </p:pic>
    </p:spTree>
    <p:extLst>
      <p:ext uri="{BB962C8B-B14F-4D97-AF65-F5344CB8AC3E}">
        <p14:creationId xmlns:p14="http://schemas.microsoft.com/office/powerpoint/2010/main" val="2677431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EE4B-27F4-59A9-1A45-8A1C07DA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changes to select 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26447-3E91-0B2E-684D-52DA41BFB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21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select words unconditional class top words by sentiment 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words by sentiment block scores, </a:t>
            </a:r>
            <a:r>
              <a:rPr lang="en-US" dirty="0" err="1"/>
              <a:t>mean_mu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Automatically calibrate 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Re-rank words by weighted </a:t>
            </a:r>
            <a:r>
              <a:rPr lang="en-US" dirty="0" err="1"/>
              <a:t>mean_mu</a:t>
            </a:r>
            <a:r>
              <a:rPr lang="en-US" dirty="0"/>
              <a:t> = </a:t>
            </a:r>
            <a:r>
              <a:rPr lang="en-US" dirty="0" err="1"/>
              <a:t>mean_mu</a:t>
            </a:r>
            <a:r>
              <a:rPr lang="en-US" dirty="0"/>
              <a:t> * </a:t>
            </a:r>
            <a:r>
              <a:rPr lang="en-US" dirty="0" err="1"/>
              <a:t>word_count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each word, we added positive count, negative counts, proportion of positive reviews, proportion of negative reviews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21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EB1B-0C2A-D2AE-2F29-DEE906C0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3" y="0"/>
            <a:ext cx="10352443" cy="872004"/>
          </a:xfrm>
        </p:spPr>
        <p:txBody>
          <a:bodyPr/>
          <a:lstStyle/>
          <a:p>
            <a:r>
              <a:rPr lang="en-US" dirty="0"/>
              <a:t>Top wine positive words</a:t>
            </a:r>
          </a:p>
        </p:txBody>
      </p:sp>
      <p:pic>
        <p:nvPicPr>
          <p:cNvPr id="5" name="Picture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AF44FFE9-FD2B-1B75-2D57-CD4DB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636" y="761278"/>
            <a:ext cx="6867458" cy="60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3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4781-5F19-56ED-33BA-AADDFB16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0640"/>
          </a:xfrm>
        </p:spPr>
        <p:txBody>
          <a:bodyPr/>
          <a:lstStyle/>
          <a:p>
            <a:r>
              <a:rPr lang="en-US" dirty="0"/>
              <a:t>Top wine negative words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D17D28-C268-C547-3521-A9273890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23" y="710640"/>
            <a:ext cx="7348799" cy="61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3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7BB6-FDEF-E345-013E-4A5956FD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457"/>
            <a:ext cx="10515600" cy="1325563"/>
          </a:xfrm>
        </p:spPr>
        <p:txBody>
          <a:bodyPr/>
          <a:lstStyle/>
          <a:p>
            <a:r>
              <a:rPr lang="en-US" dirty="0"/>
              <a:t>Investigate suspicious top words: ‘2032’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9EA66F-8C82-80C3-E895-B2EC8C29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0" y="1563248"/>
            <a:ext cx="11479280" cy="45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13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8480-6C1B-8ACA-6BD0-8FC920B1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0"/>
            <a:ext cx="2423984" cy="6336346"/>
          </a:xfrm>
        </p:spPr>
        <p:txBody>
          <a:bodyPr>
            <a:normAutofit/>
          </a:bodyPr>
          <a:lstStyle/>
          <a:p>
            <a:r>
              <a:rPr lang="en-US" dirty="0"/>
              <a:t>Top twitter positive words</a:t>
            </a:r>
          </a:p>
        </p:txBody>
      </p:sp>
      <p:pic>
        <p:nvPicPr>
          <p:cNvPr id="5" name="Picture 4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28F5347A-D242-FE43-27E4-639BC3BE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26" y="0"/>
            <a:ext cx="750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90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CE6C-70F3-25A8-FACA-165C7E2C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37486" cy="4515794"/>
          </a:xfrm>
        </p:spPr>
        <p:txBody>
          <a:bodyPr>
            <a:normAutofit/>
          </a:bodyPr>
          <a:lstStyle/>
          <a:p>
            <a:r>
              <a:rPr lang="en-US" dirty="0"/>
              <a:t>Top twitter negative words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DCEFC83-6567-2F0F-BAA1-CE73EC6B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864" y="23578"/>
            <a:ext cx="7874000" cy="6810844"/>
          </a:xfrm>
        </p:spPr>
      </p:pic>
    </p:spTree>
    <p:extLst>
      <p:ext uri="{BB962C8B-B14F-4D97-AF65-F5344CB8AC3E}">
        <p14:creationId xmlns:p14="http://schemas.microsoft.com/office/powerpoint/2010/main" val="662609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8F53-038B-248A-70F9-55624EBF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8" y="0"/>
            <a:ext cx="10515600" cy="1001095"/>
          </a:xfrm>
        </p:spPr>
        <p:txBody>
          <a:bodyPr/>
          <a:lstStyle/>
          <a:p>
            <a:r>
              <a:rPr lang="en-US" dirty="0"/>
              <a:t>Investigate suspicious top positive word: ‘</a:t>
            </a:r>
            <a:r>
              <a:rPr lang="en-US" dirty="0" err="1"/>
              <a:t>xxl</a:t>
            </a:r>
            <a:r>
              <a:rPr lang="en-US" dirty="0"/>
              <a:t>’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6ECF7A-97C5-86BD-F2C2-F1CD3B86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2" y="1001095"/>
            <a:ext cx="9892826" cy="5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92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C5C0-AEDF-7A2B-EEB1-E7607E3B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suspicious top negative words: ‘</a:t>
            </a:r>
            <a:r>
              <a:rPr lang="en-US" dirty="0" err="1"/>
              <a:t>charlie</a:t>
            </a:r>
            <a:r>
              <a:rPr lang="en-US" dirty="0"/>
              <a:t>’</a:t>
            </a:r>
          </a:p>
        </p:txBody>
      </p:sp>
      <p:pic>
        <p:nvPicPr>
          <p:cNvPr id="5" name="Content Placeholder 4" descr="A screenshot of a text&#10;&#10;AI-generated content may be incorrect.">
            <a:extLst>
              <a:ext uri="{FF2B5EF4-FFF2-40B4-BE49-F238E27FC236}">
                <a16:creationId xmlns:a16="http://schemas.microsoft.com/office/drawing/2014/main" id="{37B7A620-7F57-F01D-0D8B-EFDA75656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130" y="1690688"/>
            <a:ext cx="8688063" cy="5102657"/>
          </a:xfrm>
        </p:spPr>
      </p:pic>
    </p:spTree>
    <p:extLst>
      <p:ext uri="{BB962C8B-B14F-4D97-AF65-F5344CB8AC3E}">
        <p14:creationId xmlns:p14="http://schemas.microsoft.com/office/powerpoint/2010/main" val="1559404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0D7D-7D9C-DEBB-0C18-5E86786B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89" y="1674941"/>
            <a:ext cx="2969539" cy="3168907"/>
          </a:xfrm>
        </p:spPr>
        <p:txBody>
          <a:bodyPr>
            <a:normAutofit/>
          </a:bodyPr>
          <a:lstStyle/>
          <a:p>
            <a:r>
              <a:rPr lang="en-US" dirty="0"/>
              <a:t>Top IMDB positive words</a:t>
            </a:r>
          </a:p>
        </p:txBody>
      </p:sp>
      <p:pic>
        <p:nvPicPr>
          <p:cNvPr id="5" name="Content Placeholder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4B7E68D3-8377-7A0B-1C8A-6E3415FD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7739" y="0"/>
            <a:ext cx="7733472" cy="6768176"/>
          </a:xfrm>
        </p:spPr>
      </p:pic>
    </p:spTree>
    <p:extLst>
      <p:ext uri="{BB962C8B-B14F-4D97-AF65-F5344CB8AC3E}">
        <p14:creationId xmlns:p14="http://schemas.microsoft.com/office/powerpoint/2010/main" val="1619988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49642</TotalTime>
  <Words>2458</Words>
  <Application>Microsoft Macintosh PowerPoint</Application>
  <PresentationFormat>Widescreen</PresentationFormat>
  <Paragraphs>320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Aptos</vt:lpstr>
      <vt:lpstr>Aptos Display</vt:lpstr>
      <vt:lpstr>Arial</vt:lpstr>
      <vt:lpstr>Office Theme</vt:lpstr>
      <vt:lpstr>AMIC by Bayes by Backprop</vt:lpstr>
      <vt:lpstr>Bayes Neural Network Idea</vt:lpstr>
      <vt:lpstr>Kullback-Leibler (KL) Divergence between True Posterior and Appro. Post</vt:lpstr>
      <vt:lpstr>The cost function </vt:lpstr>
      <vt:lpstr>Overall Architecture</vt:lpstr>
      <vt:lpstr>Detailed Structure</vt:lpstr>
      <vt:lpstr>The Last Bayesian Layer for AMIC</vt:lpstr>
      <vt:lpstr>Max Evidence lower bound</vt:lpstr>
      <vt:lpstr>Min Negative ELBO:</vt:lpstr>
      <vt:lpstr>Training objects: mini beta-ELBO with p1 and p3 regularization terms </vt:lpstr>
      <vt:lpstr>Definition of KL</vt:lpstr>
      <vt:lpstr>Derivation of KL in the model</vt:lpstr>
      <vt:lpstr>Two Penalty Terms: p1 and p3</vt:lpstr>
      <vt:lpstr>Compute loss in code</vt:lpstr>
      <vt:lpstr>New Class: Bayesian Layer</vt:lpstr>
      <vt:lpstr>Sample from q to get uncertainty in forward pass</vt:lpstr>
      <vt:lpstr>Compute the KL divergence</vt:lpstr>
      <vt:lpstr>Optimizer and Scheduler</vt:lpstr>
      <vt:lpstr>Prediction Uncertainty: Monte Carlo Samping</vt:lpstr>
      <vt:lpstr>Training</vt:lpstr>
      <vt:lpstr>Results</vt:lpstr>
      <vt:lpstr>Results</vt:lpstr>
      <vt:lpstr>Evaluate with best threshold from VALIDATION </vt:lpstr>
      <vt:lpstr>Tables: test, all inference are made from posterior samples </vt:lpstr>
      <vt:lpstr>PowerPoint Presentation</vt:lpstr>
      <vt:lpstr>2nd way to compute sentiment scores</vt:lpstr>
      <vt:lpstr>Top 50 Positive for block-based</vt:lpstr>
      <vt:lpstr>Top 50 Negative Block-based</vt:lpstr>
      <vt:lpstr>Top 50 Positive words for Bayesian head</vt:lpstr>
      <vt:lpstr>Wine Top Positive Word Analyze</vt:lpstr>
      <vt:lpstr>Wine Top Negative Word Analyze</vt:lpstr>
      <vt:lpstr>Comparison between two ways of sentiment scores</vt:lpstr>
      <vt:lpstr>Try Bayesian AMIC on other dataset</vt:lpstr>
      <vt:lpstr>Amazon Dataset</vt:lpstr>
      <vt:lpstr>Amazon Dataset Snap</vt:lpstr>
      <vt:lpstr>Amazon Data Label Balance</vt:lpstr>
      <vt:lpstr>Amazon Training Accuracy</vt:lpstr>
      <vt:lpstr>Amazon Training results</vt:lpstr>
      <vt:lpstr>Amazon Top 50 Positive and Negative Words</vt:lpstr>
      <vt:lpstr>Amazon Top Positive Word Case Studies</vt:lpstr>
      <vt:lpstr>Amazon Top Negative Word Case Studies</vt:lpstr>
      <vt:lpstr>Twitter Dataset: 32420 rows</vt:lpstr>
      <vt:lpstr>Twitter Dataset Snap</vt:lpstr>
      <vt:lpstr>Twitter Training Accuracy</vt:lpstr>
      <vt:lpstr>Twitter Training Results</vt:lpstr>
      <vt:lpstr>Twitter Top 50 Positive and Negative Words</vt:lpstr>
      <vt:lpstr>Twitter Top word case studies</vt:lpstr>
      <vt:lpstr>Twitter Top word case studies</vt:lpstr>
      <vt:lpstr>IMDB Movie dataset: (50000, 3)</vt:lpstr>
      <vt:lpstr>IMDB Dataset Snap</vt:lpstr>
      <vt:lpstr>IMDB Training Accuracy</vt:lpstr>
      <vt:lpstr>IMDB Training Results</vt:lpstr>
      <vt:lpstr>IMDB Top 50 Positive and negative Words</vt:lpstr>
      <vt:lpstr>IMDB Top word Case Studies</vt:lpstr>
      <vt:lpstr>IMDB Top Word Case Studies</vt:lpstr>
      <vt:lpstr>AMIC model Comparison Table</vt:lpstr>
      <vt:lpstr>ChatGPT Model: Sentiment Interpretation Neural Network </vt:lpstr>
      <vt:lpstr>Wine Review Dataset</vt:lpstr>
      <vt:lpstr>Find the best validation threshold and evaluate</vt:lpstr>
      <vt:lpstr>Contextual Word Sentiment Scores</vt:lpstr>
      <vt:lpstr>One Single Review Word Sentiment</vt:lpstr>
      <vt:lpstr>IMDB Dataset</vt:lpstr>
      <vt:lpstr>Find the best validation threshold and evaluate</vt:lpstr>
      <vt:lpstr>IMDB Contextual Word Sentiment Scores</vt:lpstr>
      <vt:lpstr>One Single Review Word Sentiment</vt:lpstr>
      <vt:lpstr>Twitter Dataset</vt:lpstr>
      <vt:lpstr>Find the best validation threshold and evaluate</vt:lpstr>
      <vt:lpstr>Contextual Word Sentiment Scores</vt:lpstr>
      <vt:lpstr>One Single Review Word Sentiment</vt:lpstr>
      <vt:lpstr>Amazon Dataset</vt:lpstr>
      <vt:lpstr>Find the best validation threshold and evaluate</vt:lpstr>
      <vt:lpstr>Contextual Word Sentiment Scores</vt:lpstr>
      <vt:lpstr>One Single Review Word Sentiment</vt:lpstr>
      <vt:lpstr>SINN Model Comparison on different data</vt:lpstr>
      <vt:lpstr>roberta-base model on Twitter Dataset: Split sizes: 25936, 3242, 3242</vt:lpstr>
      <vt:lpstr>roberta-base model on Wine dataset: Split sizes: 113523, 14190, 14191</vt:lpstr>
      <vt:lpstr>roberta-base model on Amazon dataset: Split sizes: 64000 8000 8000</vt:lpstr>
      <vt:lpstr>roberta-base model on IMDB dataset: Split sizes: 40000 5000 5000</vt:lpstr>
      <vt:lpstr>roberta-base model comparison on different data</vt:lpstr>
      <vt:lpstr>Oct. 2nd Update</vt:lpstr>
      <vt:lpstr>Back to sentiment block top word selection </vt:lpstr>
      <vt:lpstr>A few new preprocessing work to wine review</vt:lpstr>
      <vt:lpstr>Original Wine Review</vt:lpstr>
      <vt:lpstr>After trimming the tails</vt:lpstr>
      <vt:lpstr>Re-evaluate the coverage padding size: 56</vt:lpstr>
      <vt:lpstr>A few changes to embedding training</vt:lpstr>
      <vt:lpstr>A few changes to mask_block class</vt:lpstr>
      <vt:lpstr>New Mask Block forward function </vt:lpstr>
      <vt:lpstr>A few changes to training process</vt:lpstr>
      <vt:lpstr>Training Results</vt:lpstr>
      <vt:lpstr>A few changes to select top words</vt:lpstr>
      <vt:lpstr>Top wine positive words</vt:lpstr>
      <vt:lpstr>Top wine negative words</vt:lpstr>
      <vt:lpstr>Investigate suspicious top words: ‘2032’</vt:lpstr>
      <vt:lpstr>Top twitter positive words</vt:lpstr>
      <vt:lpstr>Top twitter negative words</vt:lpstr>
      <vt:lpstr>Investigate suspicious top positive word: ‘xxl’</vt:lpstr>
      <vt:lpstr>Investigate suspicious top negative words: ‘charlie’</vt:lpstr>
      <vt:lpstr>Top IMDB positive words</vt:lpstr>
      <vt:lpstr>Top IMDB negative words</vt:lpstr>
      <vt:lpstr>Investigate suspicious positive word: ‘zany’</vt:lpstr>
      <vt:lpstr>Investigate IMDB negative word: ‘2’</vt:lpstr>
      <vt:lpstr>Top Amazon Positive Words</vt:lpstr>
      <vt:lpstr>Top Amazon negative words</vt:lpstr>
      <vt:lpstr>Update Oct. 9th</vt:lpstr>
      <vt:lpstr>A few changes</vt:lpstr>
      <vt:lpstr>New diagram </vt:lpstr>
      <vt:lpstr>Wine Review Top Positive words</vt:lpstr>
      <vt:lpstr>Wine Review  Top Negative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Yuan, Li</dc:creator>
  <cp:lastModifiedBy>Yuan, Li</cp:lastModifiedBy>
  <cp:revision>23</cp:revision>
  <dcterms:created xsi:type="dcterms:W3CDTF">2025-08-21T18:58:48Z</dcterms:created>
  <dcterms:modified xsi:type="dcterms:W3CDTF">2025-10-08T00:24:38Z</dcterms:modified>
</cp:coreProperties>
</file>